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3.xml" ContentType="application/vnd.openxmlformats-officedocument.presentationml.slide+xml"/>
  <Override PartName="/ppt/slides/slide1.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notesSlides/notesSlide5.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handoutMasters/handoutMaster1.xml" ContentType="application/vnd.openxmlformats-officedocument.presentationml.handoutMaster+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13"/>
  </p:notesMasterIdLst>
  <p:handoutMasterIdLst>
    <p:handoutMasterId r:id="rId14"/>
  </p:handoutMasterIdLst>
  <p:sldIdLst>
    <p:sldId id="256" r:id="rId2"/>
    <p:sldId id="269" r:id="rId3"/>
    <p:sldId id="270" r:id="rId4"/>
    <p:sldId id="274" r:id="rId5"/>
    <p:sldId id="273" r:id="rId6"/>
    <p:sldId id="279" r:id="rId7"/>
    <p:sldId id="280" r:id="rId8"/>
    <p:sldId id="283" r:id="rId9"/>
    <p:sldId id="281" r:id="rId10"/>
    <p:sldId id="282" r:id="rId11"/>
    <p:sldId id="268" r:id="rId12"/>
  </p:sldIdLst>
  <p:sldSz cx="9906000" cy="6858000" type="A4"/>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941" autoAdjust="0"/>
  </p:normalViewPr>
  <p:slideViewPr>
    <p:cSldViewPr snapToGrid="0">
      <p:cViewPr>
        <p:scale>
          <a:sx n="90" d="100"/>
          <a:sy n="90" d="100"/>
        </p:scale>
        <p:origin x="-1194" y="-72"/>
      </p:cViewPr>
      <p:guideLst>
        <p:guide orient="horz" pos="2160"/>
        <p:guide pos="3120"/>
      </p:guideLst>
    </p:cSldViewPr>
  </p:slideViewPr>
  <p:notesTextViewPr>
    <p:cViewPr>
      <p:scale>
        <a:sx n="1" d="1"/>
        <a:sy n="1" d="1"/>
      </p:scale>
      <p:origin x="0" y="0"/>
    </p:cViewPr>
  </p:notesTextViewPr>
  <p:notesViewPr>
    <p:cSldViewPr snapToGrid="0">
      <p:cViewPr varScale="1">
        <p:scale>
          <a:sx n="66" d="100"/>
          <a:sy n="66" d="100"/>
        </p:scale>
        <p:origin x="-3062" y="-96"/>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7DA5963B-CE0C-4E85-94CB-F0586A0A5FE8}" type="datetimeFigureOut">
              <a:rPr lang="en-GB" smtClean="0"/>
              <a:t>05/02/2018</a:t>
            </a:fld>
            <a:endParaRPr lang="en-GB"/>
          </a:p>
        </p:txBody>
      </p:sp>
      <p:sp>
        <p:nvSpPr>
          <p:cNvPr id="4" name="Footer Placehold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EBED6023-9B31-4BB5-9B5B-D1790D4191A2}" type="slidenum">
              <a:rPr lang="en-GB" smtClean="0"/>
              <a:t>‹#›</a:t>
            </a:fld>
            <a:endParaRPr lang="en-GB"/>
          </a:p>
        </p:txBody>
      </p:sp>
    </p:spTree>
    <p:extLst>
      <p:ext uri="{BB962C8B-B14F-4D97-AF65-F5344CB8AC3E}">
        <p14:creationId xmlns:p14="http://schemas.microsoft.com/office/powerpoint/2010/main" val="40492546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137" cy="512222"/>
          </a:xfrm>
          <a:prstGeom prst="rect">
            <a:avLst/>
          </a:prstGeom>
        </p:spPr>
        <p:txBody>
          <a:bodyPr vert="horz" lIns="94736" tIns="47368" rIns="94736" bIns="47368" rtlCol="0"/>
          <a:lstStyle>
            <a:lvl1pPr algn="l">
              <a:defRPr sz="1200"/>
            </a:lvl1pPr>
          </a:lstStyle>
          <a:p>
            <a:endParaRPr lang="en-GB"/>
          </a:p>
        </p:txBody>
      </p:sp>
      <p:sp>
        <p:nvSpPr>
          <p:cNvPr id="3" name="Date Placeholder 2"/>
          <p:cNvSpPr>
            <a:spLocks noGrp="1"/>
          </p:cNvSpPr>
          <p:nvPr>
            <p:ph type="dt" idx="1"/>
          </p:nvPr>
        </p:nvSpPr>
        <p:spPr>
          <a:xfrm>
            <a:off x="4020507" y="0"/>
            <a:ext cx="3077137" cy="512222"/>
          </a:xfrm>
          <a:prstGeom prst="rect">
            <a:avLst/>
          </a:prstGeom>
        </p:spPr>
        <p:txBody>
          <a:bodyPr vert="horz" lIns="94736" tIns="47368" rIns="94736" bIns="47368" rtlCol="0"/>
          <a:lstStyle>
            <a:lvl1pPr algn="r">
              <a:defRPr sz="1200"/>
            </a:lvl1pPr>
          </a:lstStyle>
          <a:p>
            <a:fld id="{5E945880-6D3B-45FB-851F-AFC0D1D23A0C}" type="datetimeFigureOut">
              <a:rPr lang="en-GB" smtClean="0"/>
              <a:t>05/02/2018</a:t>
            </a:fld>
            <a:endParaRPr lang="en-GB"/>
          </a:p>
        </p:txBody>
      </p:sp>
      <p:sp>
        <p:nvSpPr>
          <p:cNvPr id="4" name="Slide Image Placeholder 3"/>
          <p:cNvSpPr>
            <a:spLocks noGrp="1" noRot="1" noChangeAspect="1"/>
          </p:cNvSpPr>
          <p:nvPr>
            <p:ph type="sldImg" idx="2"/>
          </p:nvPr>
        </p:nvSpPr>
        <p:spPr>
          <a:xfrm>
            <a:off x="779463" y="768350"/>
            <a:ext cx="5540375" cy="3836988"/>
          </a:xfrm>
          <a:prstGeom prst="rect">
            <a:avLst/>
          </a:prstGeom>
          <a:noFill/>
          <a:ln w="12700">
            <a:solidFill>
              <a:prstClr val="black"/>
            </a:solidFill>
          </a:ln>
        </p:spPr>
        <p:txBody>
          <a:bodyPr vert="horz" lIns="94736" tIns="47368" rIns="94736" bIns="47368" rtlCol="0" anchor="ctr"/>
          <a:lstStyle/>
          <a:p>
            <a:endParaRPr lang="en-GB"/>
          </a:p>
        </p:txBody>
      </p:sp>
      <p:sp>
        <p:nvSpPr>
          <p:cNvPr id="5" name="Notes Placeholder 4"/>
          <p:cNvSpPr>
            <a:spLocks noGrp="1"/>
          </p:cNvSpPr>
          <p:nvPr>
            <p:ph type="body" sz="quarter" idx="3"/>
          </p:nvPr>
        </p:nvSpPr>
        <p:spPr>
          <a:xfrm>
            <a:off x="709602" y="4862017"/>
            <a:ext cx="5680103" cy="4605085"/>
          </a:xfrm>
          <a:prstGeom prst="rect">
            <a:avLst/>
          </a:prstGeom>
        </p:spPr>
        <p:txBody>
          <a:bodyPr vert="horz" lIns="94736" tIns="47368" rIns="94736" bIns="4736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720755"/>
            <a:ext cx="3077137" cy="512222"/>
          </a:xfrm>
          <a:prstGeom prst="rect">
            <a:avLst/>
          </a:prstGeom>
        </p:spPr>
        <p:txBody>
          <a:bodyPr vert="horz" lIns="94736" tIns="47368" rIns="94736" bIns="47368" rtlCol="0" anchor="b"/>
          <a:lstStyle>
            <a:lvl1pPr algn="l">
              <a:defRPr sz="1200"/>
            </a:lvl1pPr>
          </a:lstStyle>
          <a:p>
            <a:endParaRPr lang="en-GB"/>
          </a:p>
        </p:txBody>
      </p:sp>
      <p:sp>
        <p:nvSpPr>
          <p:cNvPr id="7" name="Slide Number Placeholder 6"/>
          <p:cNvSpPr>
            <a:spLocks noGrp="1"/>
          </p:cNvSpPr>
          <p:nvPr>
            <p:ph type="sldNum" sz="quarter" idx="5"/>
          </p:nvPr>
        </p:nvSpPr>
        <p:spPr>
          <a:xfrm>
            <a:off x="4020507" y="9720755"/>
            <a:ext cx="3077137" cy="512222"/>
          </a:xfrm>
          <a:prstGeom prst="rect">
            <a:avLst/>
          </a:prstGeom>
        </p:spPr>
        <p:txBody>
          <a:bodyPr vert="horz" lIns="94736" tIns="47368" rIns="94736" bIns="47368" rtlCol="0" anchor="b"/>
          <a:lstStyle>
            <a:lvl1pPr algn="r">
              <a:defRPr sz="1200"/>
            </a:lvl1pPr>
          </a:lstStyle>
          <a:p>
            <a:fld id="{5750A1E1-C8D9-4447-9192-37BA973CD27A}" type="slidenum">
              <a:rPr lang="en-GB" smtClean="0"/>
              <a:t>‹#›</a:t>
            </a:fld>
            <a:endParaRPr lang="en-GB"/>
          </a:p>
        </p:txBody>
      </p:sp>
    </p:spTree>
    <p:extLst>
      <p:ext uri="{BB962C8B-B14F-4D97-AF65-F5344CB8AC3E}">
        <p14:creationId xmlns:p14="http://schemas.microsoft.com/office/powerpoint/2010/main" val="4008544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smtClean="0"/>
              <a:t>The necessary timeframes</a:t>
            </a:r>
            <a:r>
              <a:rPr lang="en-US" baseline="0" dirty="0" smtClean="0"/>
              <a:t> for the 3 tasks are different. </a:t>
            </a:r>
          </a:p>
          <a:p>
            <a:r>
              <a:rPr lang="en-US" baseline="0" dirty="0" smtClean="0"/>
              <a:t>The shortest is Task 1. The estimated timeframe is 25 minutes (15 minutes for elaboration and 10 minutes for presentation) + 5 minutes introduction.</a:t>
            </a:r>
          </a:p>
          <a:p>
            <a:r>
              <a:rPr lang="en-US" dirty="0" smtClean="0"/>
              <a:t>For</a:t>
            </a:r>
            <a:r>
              <a:rPr lang="en-US" baseline="0" dirty="0" smtClean="0"/>
              <a:t> Task 2 the estimated elaboration time is 1 hour, the time for discussion is 10 minutes/group and introduction requires about 10 minutes.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For Task 3 the estimated elaboration time is 0,5 hour, the time for discussion is 5 minutes/group and introduction requires about 10 minutes.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It is estimated that two of three tasks could be covered within the assigned 90 minutes timeframe. It is proposed to take task 2 and 3.</a:t>
            </a:r>
          </a:p>
          <a:p>
            <a:endParaRPr lang="hu-HU" dirty="0"/>
          </a:p>
        </p:txBody>
      </p:sp>
      <p:sp>
        <p:nvSpPr>
          <p:cNvPr id="4" name="Dia számának helye 3"/>
          <p:cNvSpPr>
            <a:spLocks noGrp="1"/>
          </p:cNvSpPr>
          <p:nvPr>
            <p:ph type="sldNum" sz="quarter" idx="10"/>
          </p:nvPr>
        </p:nvSpPr>
        <p:spPr/>
        <p:txBody>
          <a:bodyPr/>
          <a:lstStyle/>
          <a:p>
            <a:fld id="{5750A1E1-C8D9-4447-9192-37BA973CD27A}" type="slidenum">
              <a:rPr lang="en-GB" smtClean="0"/>
              <a:t>2</a:t>
            </a:fld>
            <a:endParaRPr lang="en-GB"/>
          </a:p>
        </p:txBody>
      </p:sp>
    </p:spTree>
    <p:extLst>
      <p:ext uri="{BB962C8B-B14F-4D97-AF65-F5344CB8AC3E}">
        <p14:creationId xmlns:p14="http://schemas.microsoft.com/office/powerpoint/2010/main" val="3346652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smtClean="0"/>
              <a:t>The timeframe allocated for the discussion may depend on the number of groups. </a:t>
            </a:r>
            <a:endParaRPr lang="hu-HU" dirty="0"/>
          </a:p>
        </p:txBody>
      </p:sp>
      <p:sp>
        <p:nvSpPr>
          <p:cNvPr id="4" name="Dia számának helye 3"/>
          <p:cNvSpPr>
            <a:spLocks noGrp="1"/>
          </p:cNvSpPr>
          <p:nvPr>
            <p:ph type="sldNum" sz="quarter" idx="10"/>
          </p:nvPr>
        </p:nvSpPr>
        <p:spPr/>
        <p:txBody>
          <a:bodyPr/>
          <a:lstStyle/>
          <a:p>
            <a:fld id="{5750A1E1-C8D9-4447-9192-37BA973CD27A}" type="slidenum">
              <a:rPr lang="en-GB" smtClean="0"/>
              <a:t>4</a:t>
            </a:fld>
            <a:endParaRPr lang="en-GB"/>
          </a:p>
        </p:txBody>
      </p:sp>
    </p:spTree>
    <p:extLst>
      <p:ext uri="{BB962C8B-B14F-4D97-AF65-F5344CB8AC3E}">
        <p14:creationId xmlns:p14="http://schemas.microsoft.com/office/powerpoint/2010/main" val="3911785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smtClean="0"/>
              <a:t>It is also </a:t>
            </a:r>
            <a:r>
              <a:rPr lang="hu-HU" dirty="0" smtClean="0"/>
              <a:t>an </a:t>
            </a:r>
            <a:r>
              <a:rPr lang="hu-HU" dirty="0" err="1" smtClean="0"/>
              <a:t>option</a:t>
            </a:r>
            <a:r>
              <a:rPr lang="en-US" dirty="0" smtClean="0"/>
              <a:t>, that the</a:t>
            </a:r>
            <a:r>
              <a:rPr lang="en-US" baseline="0" dirty="0" smtClean="0"/>
              <a:t> presenter explains the first branch, for example as follows:</a:t>
            </a:r>
          </a:p>
          <a:p>
            <a:pPr marL="171450" indent="-171450">
              <a:buFont typeface="Arial" panose="020B0604020202020204" pitchFamily="34" charset="0"/>
              <a:buChar char="•"/>
            </a:pPr>
            <a:r>
              <a:rPr lang="en-US" baseline="0" dirty="0" smtClean="0"/>
              <a:t>the scram logic is a highly reliable logic, i.e. about once in 1000 demand may fail. If it fails, still the operator may be fast enough to press the “Big Red Button” in due time, making a manual scram and avoiding any further complication. According to the HRA analysis, the operator fails to </a:t>
            </a:r>
            <a:r>
              <a:rPr lang="en-US" baseline="0" noProof="0" dirty="0" smtClean="0"/>
              <a:t>act correctly </a:t>
            </a:r>
            <a:r>
              <a:rPr lang="en-US" baseline="0" dirty="0" smtClean="0"/>
              <a:t>once in every 60 cases. Thus the ATWS branch has a probability of 1/1000 times 1/60 (since the failure of the scram logic and the failure of the operator are independent events), i.e. the probability of the ATWS branch is 1/60000 and the probability of the success branch is 1-1/60000.  Note that the actual fault tree may be more complicated. </a:t>
            </a:r>
            <a:endParaRPr lang="hu-HU" dirty="0"/>
          </a:p>
        </p:txBody>
      </p:sp>
      <p:sp>
        <p:nvSpPr>
          <p:cNvPr id="4" name="Dia számának helye 3"/>
          <p:cNvSpPr>
            <a:spLocks noGrp="1"/>
          </p:cNvSpPr>
          <p:nvPr>
            <p:ph type="sldNum" sz="quarter" idx="10"/>
          </p:nvPr>
        </p:nvSpPr>
        <p:spPr/>
        <p:txBody>
          <a:bodyPr/>
          <a:lstStyle/>
          <a:p>
            <a:fld id="{5750A1E1-C8D9-4447-9192-37BA973CD27A}" type="slidenum">
              <a:rPr lang="en-GB" smtClean="0"/>
              <a:t>7</a:t>
            </a:fld>
            <a:endParaRPr lang="en-GB"/>
          </a:p>
        </p:txBody>
      </p:sp>
    </p:spTree>
    <p:extLst>
      <p:ext uri="{BB962C8B-B14F-4D97-AF65-F5344CB8AC3E}">
        <p14:creationId xmlns:p14="http://schemas.microsoft.com/office/powerpoint/2010/main" val="197284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smtClean="0"/>
              <a:t>Hints: the economic considerations</a:t>
            </a:r>
            <a:r>
              <a:rPr lang="en-US" baseline="0" dirty="0" smtClean="0"/>
              <a:t> shouldn’t be included for the RB, but </a:t>
            </a:r>
            <a:r>
              <a:rPr lang="en-US" baseline="0" smtClean="0"/>
              <a:t>the focusing </a:t>
            </a:r>
            <a:r>
              <a:rPr lang="en-US" baseline="0" dirty="0" smtClean="0"/>
              <a:t>of regulatory oversight could be included. </a:t>
            </a:r>
            <a:endParaRPr lang="hu-HU" dirty="0"/>
          </a:p>
        </p:txBody>
      </p:sp>
      <p:sp>
        <p:nvSpPr>
          <p:cNvPr id="4" name="Dia számának helye 3"/>
          <p:cNvSpPr>
            <a:spLocks noGrp="1"/>
          </p:cNvSpPr>
          <p:nvPr>
            <p:ph type="sldNum" sz="quarter" idx="10"/>
          </p:nvPr>
        </p:nvSpPr>
        <p:spPr/>
        <p:txBody>
          <a:bodyPr/>
          <a:lstStyle/>
          <a:p>
            <a:fld id="{5750A1E1-C8D9-4447-9192-37BA973CD27A}" type="slidenum">
              <a:rPr lang="en-GB" smtClean="0"/>
              <a:t>9</a:t>
            </a:fld>
            <a:endParaRPr lang="en-GB"/>
          </a:p>
        </p:txBody>
      </p:sp>
    </p:spTree>
    <p:extLst>
      <p:ext uri="{BB962C8B-B14F-4D97-AF65-F5344CB8AC3E}">
        <p14:creationId xmlns:p14="http://schemas.microsoft.com/office/powerpoint/2010/main" val="3749390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768350"/>
            <a:ext cx="5543550" cy="3836988"/>
          </a:xfrm>
        </p:spPr>
      </p:sp>
      <p:sp>
        <p:nvSpPr>
          <p:cNvPr id="3" name="Notes Placeholder 2"/>
          <p:cNvSpPr>
            <a:spLocks noGrp="1"/>
          </p:cNvSpPr>
          <p:nvPr>
            <p:ph type="body" idx="1"/>
          </p:nvPr>
        </p:nvSpPr>
        <p:spPr/>
        <p:txBody>
          <a:bodyPr/>
          <a:lstStyle/>
          <a:p>
            <a:r>
              <a:rPr lang="en-GB" dirty="0" smtClean="0"/>
              <a:t>Thank you!</a:t>
            </a:r>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t>11</a:t>
            </a:fld>
            <a:endParaRPr lang="en-GB"/>
          </a:p>
        </p:txBody>
      </p:sp>
    </p:spTree>
    <p:extLst>
      <p:ext uri="{BB962C8B-B14F-4D97-AF65-F5344CB8AC3E}">
        <p14:creationId xmlns:p14="http://schemas.microsoft.com/office/powerpoint/2010/main" val="2449169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ctrTitle"/>
          </p:nvPr>
        </p:nvSpPr>
        <p:spPr>
          <a:xfrm>
            <a:off x="350488" y="1772816"/>
            <a:ext cx="9283032" cy="1080120"/>
          </a:xfrm>
        </p:spPr>
        <p:txBody>
          <a:bodyPr/>
          <a:lstStyle>
            <a:lvl1pPr algn="l">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50488" y="3573016"/>
            <a:ext cx="9283032" cy="1608584"/>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180000"/>
            <a:ext cx="2717862" cy="805950"/>
          </a:xfrm>
          <a:prstGeom prst="rect">
            <a:avLst/>
          </a:prstGeom>
        </p:spPr>
      </p:pic>
      <p:pic>
        <p:nvPicPr>
          <p:cNvPr id="1026"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36576" y="73943"/>
            <a:ext cx="2000250"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chemeClr val="bg1"/>
                </a:solidFill>
                <a:latin typeface="Calibri" panose="020F0502020204030204" pitchFamily="34" charset="0"/>
                <a:ea typeface="+mn-ea"/>
                <a:cs typeface="+mn-cs"/>
              </a:rPr>
              <a:t>Basic Professional Training Course on</a:t>
            </a:r>
            <a:r>
              <a:rPr lang="en-US" sz="1600" b="1" kern="1200" dirty="0" smtClean="0">
                <a:solidFill>
                  <a:schemeClr val="bg1"/>
                </a:solidFill>
                <a:latin typeface="Calibri" panose="020F0502020204030204" pitchFamily="34" charset="0"/>
                <a:ea typeface="+mn-ea"/>
                <a:cs typeface="+mn-cs"/>
              </a:rPr>
              <a:t> Nuclear Safety</a:t>
            </a:r>
            <a:endParaRPr lang="hu-HU" sz="1600" b="1"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Ghana </a:t>
            </a:r>
            <a:r>
              <a:rPr lang="en-US" sz="1400" b="0" kern="1200" dirty="0" smtClean="0">
                <a:solidFill>
                  <a:schemeClr val="bg1"/>
                </a:solidFill>
                <a:latin typeface="Calibri" panose="020F0502020204030204" pitchFamily="34" charset="0"/>
                <a:ea typeface="+mn-ea"/>
                <a:cs typeface="+mn-cs"/>
              </a:rPr>
              <a:t>Nuclear Regulatory Authority</a:t>
            </a:r>
            <a:endParaRPr lang="hu-HU" sz="1400" b="0"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0" kern="1200" dirty="0" smtClean="0">
                <a:solidFill>
                  <a:schemeClr val="bg1"/>
                </a:solidFill>
                <a:latin typeface="Calibri" panose="020F0502020204030204" pitchFamily="34" charset="0"/>
                <a:ea typeface="+mn-ea"/>
                <a:cs typeface="+mn-cs"/>
              </a:rPr>
              <a:t>7 - 18 May &amp; 18 - 29 June 2018</a:t>
            </a:r>
          </a:p>
        </p:txBody>
      </p:sp>
    </p:spTree>
    <p:extLst>
      <p:ext uri="{BB962C8B-B14F-4D97-AF65-F5344CB8AC3E}">
        <p14:creationId xmlns:p14="http://schemas.microsoft.com/office/powerpoint/2010/main" val="317893433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3" name="Date Placeholder 12"/>
          <p:cNvSpPr>
            <a:spLocks noGrp="1"/>
          </p:cNvSpPr>
          <p:nvPr>
            <p:ph type="dt" sz="half" idx="10"/>
          </p:nvPr>
        </p:nvSpPr>
        <p:spPr/>
        <p:txBody>
          <a:bodyPr/>
          <a:lstStyle/>
          <a:p>
            <a:pPr algn="ctr"/>
            <a:r>
              <a:rPr lang="hu-HU" smtClean="0"/>
              <a:t>7 - 18 May &amp; 18 - 29 June 2018</a:t>
            </a:r>
            <a:endParaRPr lang="en-US" dirty="0"/>
          </a:p>
        </p:txBody>
      </p:sp>
      <p:sp>
        <p:nvSpPr>
          <p:cNvPr id="14" name="Footer Placeholder 13"/>
          <p:cNvSpPr>
            <a:spLocks noGrp="1"/>
          </p:cNvSpPr>
          <p:nvPr>
            <p:ph type="ftr" sz="quarter" idx="11"/>
          </p:nvPr>
        </p:nvSpPr>
        <p:spPr/>
        <p:txBody>
          <a:bodyPr/>
          <a:lstStyle/>
          <a:p>
            <a:pPr algn="l"/>
            <a:r>
              <a:rPr lang="en-US" smtClean="0"/>
              <a:t>Case studies for Modules 7 and 8</a:t>
            </a:r>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9892027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a:ln>
            <a:noFill/>
          </a:ln>
        </p:spPr>
      </p:pic>
      <p:sp>
        <p:nvSpPr>
          <p:cNvPr id="5" name="Subtitle 2"/>
          <p:cNvSpPr>
            <a:spLocks noGrp="1"/>
          </p:cNvSpPr>
          <p:nvPr>
            <p:ph type="subTitle" idx="1"/>
          </p:nvPr>
        </p:nvSpPr>
        <p:spPr>
          <a:xfrm>
            <a:off x="350488" y="3573016"/>
            <a:ext cx="9283032"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5005" y="174778"/>
            <a:ext cx="2708831" cy="805950"/>
          </a:xfrm>
          <a:prstGeom prst="rect">
            <a:avLst/>
          </a:prstGeom>
        </p:spPr>
      </p:pic>
      <p:pic>
        <p:nvPicPr>
          <p:cNvPr id="1026"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60478" y="315435"/>
            <a:ext cx="2177526"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rgbClr val="000000"/>
                </a:solidFill>
                <a:latin typeface="Calibri" panose="020F0502020204030204" pitchFamily="34" charset="0"/>
                <a:ea typeface="+mn-ea"/>
                <a:cs typeface="+mn-cs"/>
              </a:rPr>
              <a:t>Basic Professional Training Course on</a:t>
            </a:r>
            <a:r>
              <a:rPr lang="en-US" sz="1600" b="1" kern="1200" dirty="0" smtClean="0">
                <a:solidFill>
                  <a:srgbClr val="000000"/>
                </a:solidFill>
                <a:latin typeface="Calibri" panose="020F0502020204030204" pitchFamily="34" charset="0"/>
                <a:ea typeface="+mn-ea"/>
                <a:cs typeface="+mn-cs"/>
              </a:rPr>
              <a:t> Nuclear Safety</a:t>
            </a:r>
            <a:endParaRPr lang="hu-HU" sz="1600" b="1"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Ghana </a:t>
            </a:r>
            <a:r>
              <a:rPr lang="en-US" sz="1400" b="0" kern="1200" dirty="0" smtClean="0">
                <a:solidFill>
                  <a:srgbClr val="000000"/>
                </a:solidFill>
                <a:latin typeface="Calibri" panose="020F0502020204030204" pitchFamily="34" charset="0"/>
                <a:ea typeface="+mn-ea"/>
                <a:cs typeface="+mn-cs"/>
              </a:rPr>
              <a:t>Nuclear Regulatory Authority</a:t>
            </a:r>
            <a:endParaRPr lang="hu-HU" sz="1400" b="0"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hu-HU" sz="1400" b="0" kern="1200" dirty="0" smtClean="0">
                <a:solidFill>
                  <a:srgbClr val="000000"/>
                </a:solidFill>
                <a:latin typeface="Calibri" panose="020F0502020204030204" pitchFamily="34" charset="0"/>
                <a:ea typeface="+mn-ea"/>
                <a:cs typeface="+mn-cs"/>
              </a:rPr>
              <a:t>15-26 January</a:t>
            </a:r>
            <a:r>
              <a:rPr lang="en-GB" sz="1400" b="0" kern="1200" dirty="0" smtClean="0">
                <a:solidFill>
                  <a:srgbClr val="000000"/>
                </a:solidFill>
                <a:latin typeface="Calibri" panose="020F0502020204030204" pitchFamily="34" charset="0"/>
                <a:ea typeface="+mn-ea"/>
                <a:cs typeface="+mn-cs"/>
              </a:rPr>
              <a:t> – </a:t>
            </a:r>
            <a:r>
              <a:rPr lang="hu-HU" sz="1400" b="0" kern="1200" dirty="0" smtClean="0">
                <a:solidFill>
                  <a:srgbClr val="000000"/>
                </a:solidFill>
                <a:latin typeface="Calibri" panose="020F0502020204030204" pitchFamily="34" charset="0"/>
                <a:ea typeface="+mn-ea"/>
                <a:cs typeface="+mn-cs"/>
              </a:rPr>
              <a:t>19-30 March </a:t>
            </a:r>
            <a:r>
              <a:rPr lang="en-US" sz="1400" b="0" kern="1200" dirty="0" smtClean="0">
                <a:solidFill>
                  <a:srgbClr val="000000"/>
                </a:solidFill>
                <a:latin typeface="Calibri" panose="020F0502020204030204" pitchFamily="34" charset="0"/>
                <a:ea typeface="+mn-ea"/>
                <a:cs typeface="+mn-cs"/>
              </a:rPr>
              <a:t>201</a:t>
            </a:r>
            <a:r>
              <a:rPr lang="hu-HU" sz="1400" b="0" kern="1200" dirty="0" smtClean="0">
                <a:solidFill>
                  <a:srgbClr val="000000"/>
                </a:solidFill>
                <a:latin typeface="Calibri" panose="020F0502020204030204" pitchFamily="34" charset="0"/>
                <a:ea typeface="+mn-ea"/>
                <a:cs typeface="+mn-cs"/>
              </a:rPr>
              <a:t>8</a:t>
            </a:r>
          </a:p>
        </p:txBody>
      </p:sp>
    </p:spTree>
    <p:extLst>
      <p:ext uri="{BB962C8B-B14F-4D97-AF65-F5344CB8AC3E}">
        <p14:creationId xmlns:p14="http://schemas.microsoft.com/office/powerpoint/2010/main" val="20918032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80000" y="1259999"/>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5040000" y="1260000"/>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Date Placeholder 13"/>
          <p:cNvSpPr>
            <a:spLocks noGrp="1"/>
          </p:cNvSpPr>
          <p:nvPr>
            <p:ph type="dt" sz="half" idx="10"/>
          </p:nvPr>
        </p:nvSpPr>
        <p:spPr/>
        <p:txBody>
          <a:bodyPr/>
          <a:lstStyle>
            <a:lvl1pPr algn="ctr">
              <a:defRPr/>
            </a:lvl1pPr>
          </a:lstStyle>
          <a:p>
            <a:r>
              <a:rPr lang="hu-HU" smtClean="0"/>
              <a:t>7 - 18 May &amp; 18 - 29 June 2018</a:t>
            </a:r>
            <a:endParaRPr lang="en-US" dirty="0"/>
          </a:p>
        </p:txBody>
      </p:sp>
      <p:sp>
        <p:nvSpPr>
          <p:cNvPr id="15" name="Footer Placeholder 14"/>
          <p:cNvSpPr>
            <a:spLocks noGrp="1"/>
          </p:cNvSpPr>
          <p:nvPr>
            <p:ph type="ftr" sz="quarter" idx="11"/>
          </p:nvPr>
        </p:nvSpPr>
        <p:spPr/>
        <p:txBody>
          <a:bodyPr/>
          <a:lstStyle>
            <a:lvl1pPr algn="l">
              <a:defRPr/>
            </a:lvl1pPr>
          </a:lstStyle>
          <a:p>
            <a:r>
              <a:rPr lang="en-US" smtClean="0"/>
              <a:t>Case studies for Modules 7 and 8</a:t>
            </a:r>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2682252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8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80000" y="1800000"/>
            <a:ext cx="4680000" cy="4680000"/>
          </a:xfrm>
        </p:spPr>
        <p:txBody>
          <a:bodyPr/>
          <a:lstStyle>
            <a:lvl1pPr marL="252000" indent="-252000">
              <a:defRPr sz="2800"/>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504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040000" y="1800000"/>
            <a:ext cx="4680000" cy="4680000"/>
          </a:xfrm>
        </p:spPr>
        <p:txBody>
          <a:bodyPr/>
          <a:lstStyle>
            <a:lvl1pPr marL="360000" indent="-360000">
              <a:defRPr lang="en-US" sz="2800" kern="1200" dirty="0" smtClean="0">
                <a:solidFill>
                  <a:srgbClr val="000000"/>
                </a:solidFill>
                <a:latin typeface="Calibri" panose="020F0502020204030204" pitchFamily="34" charset="0"/>
                <a:ea typeface="+mn-ea"/>
                <a:cs typeface="+mn-cs"/>
              </a:defRPr>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marL="252000" lvl="0" indent="-252000" algn="l" defTabSz="900000" rtl="0" eaLnBrk="1" latinLnBrk="0" hangingPunct="1">
              <a:spcBef>
                <a:spcPts val="600"/>
              </a:spcBef>
              <a:buFont typeface="Arial" panose="020B0604020202020204" pitchFamily="34" charset="0"/>
              <a:buChar char="•"/>
            </a:pPr>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6" name="Date Placeholder 15"/>
          <p:cNvSpPr>
            <a:spLocks noGrp="1"/>
          </p:cNvSpPr>
          <p:nvPr>
            <p:ph type="dt" sz="half" idx="10"/>
          </p:nvPr>
        </p:nvSpPr>
        <p:spPr/>
        <p:txBody>
          <a:bodyPr/>
          <a:lstStyle>
            <a:lvl1pPr algn="ctr">
              <a:defRPr/>
            </a:lvl1pPr>
          </a:lstStyle>
          <a:p>
            <a:r>
              <a:rPr lang="hu-HU" smtClean="0"/>
              <a:t>7 - 18 May &amp; 18 - 29 June 2018</a:t>
            </a:r>
            <a:endParaRPr lang="en-US" dirty="0"/>
          </a:p>
        </p:txBody>
      </p:sp>
      <p:sp>
        <p:nvSpPr>
          <p:cNvPr id="17" name="Footer Placeholder 16"/>
          <p:cNvSpPr>
            <a:spLocks noGrp="1"/>
          </p:cNvSpPr>
          <p:nvPr>
            <p:ph type="ftr" sz="quarter" idx="11"/>
          </p:nvPr>
        </p:nvSpPr>
        <p:spPr/>
        <p:txBody>
          <a:bodyPr/>
          <a:lstStyle>
            <a:lvl1pPr algn="l">
              <a:defRPr/>
            </a:lvl1pPr>
          </a:lstStyle>
          <a:p>
            <a:r>
              <a:rPr lang="en-US" smtClean="0"/>
              <a:t>Case studies for Modules 7 and 8</a:t>
            </a:r>
            <a:endParaRPr lang="en-US" dirty="0"/>
          </a:p>
        </p:txBody>
      </p:sp>
      <p:sp>
        <p:nvSpPr>
          <p:cNvPr id="18" name="Slide Number Placeholder 17"/>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83371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9" name="Date Placeholder 8"/>
          <p:cNvSpPr>
            <a:spLocks noGrp="1"/>
          </p:cNvSpPr>
          <p:nvPr>
            <p:ph type="dt" sz="half" idx="10"/>
          </p:nvPr>
        </p:nvSpPr>
        <p:spPr>
          <a:xfrm>
            <a:off x="6660000" y="6480000"/>
            <a:ext cx="2520000" cy="252000"/>
          </a:xfrm>
        </p:spPr>
        <p:txBody>
          <a:bodyPr/>
          <a:lstStyle>
            <a:lvl1pPr algn="ctr">
              <a:defRPr/>
            </a:lvl1pPr>
          </a:lstStyle>
          <a:p>
            <a:r>
              <a:rPr lang="hu-HU" smtClean="0"/>
              <a:t>7 - 18 May &amp; 18 - 29 June 2018</a:t>
            </a:r>
            <a:endParaRPr lang="en-US" dirty="0"/>
          </a:p>
        </p:txBody>
      </p:sp>
      <p:sp>
        <p:nvSpPr>
          <p:cNvPr id="10" name="Footer Placeholder 9"/>
          <p:cNvSpPr>
            <a:spLocks noGrp="1"/>
          </p:cNvSpPr>
          <p:nvPr>
            <p:ph type="ftr" sz="quarter" idx="11"/>
          </p:nvPr>
        </p:nvSpPr>
        <p:spPr/>
        <p:txBody>
          <a:bodyPr/>
          <a:lstStyle>
            <a:lvl1pPr algn="l">
              <a:defRPr/>
            </a:lvl1pPr>
          </a:lstStyle>
          <a:p>
            <a:r>
              <a:rPr lang="en-US" smtClean="0"/>
              <a:t>Case studies for Modules 7 and 8</a:t>
            </a:r>
            <a:endParaRPr lang="en-US" dirty="0"/>
          </a:p>
        </p:txBody>
      </p:sp>
      <p:sp>
        <p:nvSpPr>
          <p:cNvPr id="11" name="Slide Number Placeholder 10"/>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192189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lvl1pPr algn="ctr">
              <a:defRPr/>
            </a:lvl1pPr>
          </a:lstStyle>
          <a:p>
            <a:r>
              <a:rPr lang="hu-HU" smtClean="0"/>
              <a:t>7 - 18 May &amp; 18 - 29 June 2018</a:t>
            </a:r>
            <a:endParaRPr lang="en-US" dirty="0"/>
          </a:p>
        </p:txBody>
      </p:sp>
      <p:sp>
        <p:nvSpPr>
          <p:cNvPr id="12" name="Footer Placeholder 11"/>
          <p:cNvSpPr>
            <a:spLocks noGrp="1"/>
          </p:cNvSpPr>
          <p:nvPr>
            <p:ph type="ftr" sz="quarter" idx="11"/>
          </p:nvPr>
        </p:nvSpPr>
        <p:spPr/>
        <p:txBody>
          <a:bodyPr/>
          <a:lstStyle>
            <a:lvl1pPr algn="l">
              <a:defRPr/>
            </a:lvl1pPr>
          </a:lstStyle>
          <a:p>
            <a:r>
              <a:rPr lang="en-US" smtClean="0"/>
              <a:t>Case studies for Modules 7 and 8</a:t>
            </a:r>
            <a:endParaRPr lang="en-US" dirty="0"/>
          </a:p>
        </p:txBody>
      </p:sp>
      <p:sp>
        <p:nvSpPr>
          <p:cNvPr id="13" name="Slide Number Placeholder 12"/>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071505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p:nvPr userDrawn="1"/>
        </p:nvSpPr>
        <p:spPr>
          <a:xfrm flipH="1" flipV="1">
            <a:off x="1" y="5301208"/>
            <a:ext cx="6903217" cy="1556792"/>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11" name="Rectangle 10"/>
          <p:cNvSpPr/>
          <p:nvPr userDrawn="1"/>
        </p:nvSpPr>
        <p:spPr>
          <a:xfrm>
            <a:off x="2" y="0"/>
            <a:ext cx="9905999" cy="2132856"/>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8"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hu-HU" smtClean="0"/>
              <a:t>7 - 18 May &amp; 18 - 29 June 2018</a:t>
            </a:r>
            <a:endParaRPr lang="en-US" dirty="0"/>
          </a:p>
        </p:txBody>
      </p:sp>
      <p:sp>
        <p:nvSpPr>
          <p:cNvPr id="9" name="Rectangle 6"/>
          <p:cNvSpPr>
            <a:spLocks noGrp="1" noChangeArrowheads="1"/>
          </p:cNvSpPr>
          <p:nvPr>
            <p:ph type="ftr" sz="quarter" idx="3"/>
          </p:nvPr>
        </p:nvSpPr>
        <p:spPr bwMode="white">
          <a:xfrm>
            <a:off x="1800000" y="6480000"/>
            <a:ext cx="486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l"/>
            <a:r>
              <a:rPr lang="en-US" smtClean="0"/>
              <a:t>Case studies for Modules 7 and 8</a:t>
            </a:r>
            <a:endParaRPr lang="en-US" dirty="0"/>
          </a:p>
        </p:txBody>
      </p:sp>
      <p:sp>
        <p:nvSpPr>
          <p:cNvPr id="10"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a:t>
            </a:fld>
            <a:endParaRPr lang="en-US" dirty="0"/>
          </a:p>
        </p:txBody>
      </p:sp>
      <p:sp>
        <p:nvSpPr>
          <p:cNvPr id="2" name="Title Placeholder 1"/>
          <p:cNvSpPr>
            <a:spLocks noGrp="1"/>
          </p:cNvSpPr>
          <p:nvPr>
            <p:ph type="title"/>
          </p:nvPr>
        </p:nvSpPr>
        <p:spPr>
          <a:xfrm>
            <a:off x="180000" y="180000"/>
            <a:ext cx="9000000" cy="900000"/>
          </a:xfrm>
          <a:prstGeom prst="rect">
            <a:avLst/>
          </a:prstGeom>
        </p:spPr>
        <p:txBody>
          <a:bodyPr vert="horz" lIns="72000" tIns="36000" rIns="0" bIns="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180000" y="1259999"/>
            <a:ext cx="9540000" cy="5220000"/>
          </a:xfrm>
          <a:prstGeom prst="rect">
            <a:avLst/>
          </a:prstGeom>
        </p:spPr>
        <p:txBody>
          <a:bodyPr vert="horz" lIns="72000" tIns="3600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1027" name="Picture 3"/>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9403200" y="180000"/>
            <a:ext cx="463362" cy="56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3750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2" r:id="rId4"/>
    <p:sldLayoutId id="2147483653" r:id="rId5"/>
    <p:sldLayoutId id="2147483654" r:id="rId6"/>
    <p:sldLayoutId id="2147483655" r:id="rId7"/>
  </p:sldLayoutIdLst>
  <p:timing>
    <p:tnLst>
      <p:par>
        <p:cTn id="1" dur="indefinite" restart="never" nodeType="tmRoot"/>
      </p:par>
    </p:tnLst>
  </p:timing>
  <p:hf hdr="0"/>
  <p:txStyles>
    <p:title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p:titleStyle>
    <p:bodyStyle>
      <a:lvl1pPr marL="360000" indent="-360000" algn="l" defTabSz="900000" rtl="0" eaLnBrk="1" latinLnBrk="0" hangingPunct="1">
        <a:spcBef>
          <a:spcPts val="600"/>
        </a:spcBef>
        <a:buFont typeface="Arial" panose="020B0604020202020204" pitchFamily="34" charset="0"/>
        <a:buChar char="•"/>
        <a:defRPr sz="32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Case studies for Modules 7 and 8</a:t>
            </a:r>
            <a:endParaRPr lang="en-GB" dirty="0"/>
          </a:p>
        </p:txBody>
      </p:sp>
      <p:sp>
        <p:nvSpPr>
          <p:cNvPr id="3" name="Subtitle 2"/>
          <p:cNvSpPr>
            <a:spLocks noGrp="1"/>
          </p:cNvSpPr>
          <p:nvPr>
            <p:ph type="subTitle" idx="1"/>
          </p:nvPr>
        </p:nvSpPr>
        <p:spPr>
          <a:xfrm>
            <a:off x="342537" y="3573016"/>
            <a:ext cx="9283032" cy="1608584"/>
          </a:xfrm>
        </p:spPr>
        <p:txBody>
          <a:bodyPr/>
          <a:lstStyle/>
          <a:p>
            <a:r>
              <a:rPr lang="en-US" dirty="0" smtClean="0"/>
              <a:t>F. </a:t>
            </a:r>
            <a:r>
              <a:rPr lang="en-US" dirty="0" err="1" smtClean="0"/>
              <a:t>Adorján</a:t>
            </a:r>
            <a:endParaRPr lang="en-US" dirty="0" smtClean="0"/>
          </a:p>
          <a:p>
            <a:r>
              <a:rPr lang="en-US" dirty="0" smtClean="0"/>
              <a:t>HAEA (retired)</a:t>
            </a:r>
          </a:p>
          <a:p>
            <a:r>
              <a:rPr lang="en-US" dirty="0" smtClean="0"/>
              <a:t>ferencadorjan@gmail.com</a:t>
            </a:r>
            <a:endParaRPr lang="en-GB" dirty="0"/>
          </a:p>
        </p:txBody>
      </p:sp>
    </p:spTree>
    <p:extLst>
      <p:ext uri="{BB962C8B-B14F-4D97-AF65-F5344CB8AC3E}">
        <p14:creationId xmlns:p14="http://schemas.microsoft.com/office/powerpoint/2010/main" val="1444074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en-US" dirty="0"/>
              <a:t>Introductory remarks for Task </a:t>
            </a:r>
            <a:r>
              <a:rPr lang="en-US" dirty="0" smtClean="0"/>
              <a:t>3 - timing</a:t>
            </a:r>
            <a:endParaRPr lang="hu-HU" dirty="0"/>
          </a:p>
        </p:txBody>
      </p:sp>
      <p:sp>
        <p:nvSpPr>
          <p:cNvPr id="3" name="Tartalom helye 2"/>
          <p:cNvSpPr>
            <a:spLocks noGrp="1"/>
          </p:cNvSpPr>
          <p:nvPr>
            <p:ph idx="1"/>
          </p:nvPr>
        </p:nvSpPr>
        <p:spPr/>
        <p:txBody>
          <a:bodyPr/>
          <a:lstStyle/>
          <a:p>
            <a:r>
              <a:rPr lang="en-GB" dirty="0"/>
              <a:t>The groups of the participants get 3</a:t>
            </a:r>
            <a:r>
              <a:rPr lang="en-GB" dirty="0" smtClean="0"/>
              <a:t>0 </a:t>
            </a:r>
            <a:r>
              <a:rPr lang="en-GB" dirty="0"/>
              <a:t>minutes to elaborate their solutions. Then in an additional 15 minutes the propositions of each </a:t>
            </a:r>
            <a:r>
              <a:rPr lang="en-GB" dirty="0" smtClean="0"/>
              <a:t>group </a:t>
            </a:r>
            <a:r>
              <a:rPr lang="en-GB" dirty="0"/>
              <a:t>are to be discussed in plenary.</a:t>
            </a:r>
          </a:p>
          <a:p>
            <a:endParaRPr lang="hu-HU" dirty="0"/>
          </a:p>
        </p:txBody>
      </p:sp>
      <p:sp>
        <p:nvSpPr>
          <p:cNvPr id="4" name="Dátum helye 3"/>
          <p:cNvSpPr>
            <a:spLocks noGrp="1"/>
          </p:cNvSpPr>
          <p:nvPr>
            <p:ph type="dt" sz="half" idx="10"/>
          </p:nvPr>
        </p:nvSpPr>
        <p:spPr/>
        <p:txBody>
          <a:bodyPr/>
          <a:lstStyle/>
          <a:p>
            <a:pPr algn="ctr"/>
            <a:r>
              <a:rPr lang="hu-HU" smtClean="0"/>
              <a:t>7 - 18 May &amp; 18 - 29 June 2018</a:t>
            </a:r>
            <a:endParaRPr lang="en-US" dirty="0"/>
          </a:p>
        </p:txBody>
      </p:sp>
      <p:sp>
        <p:nvSpPr>
          <p:cNvPr id="5" name="Élőláb helye 4"/>
          <p:cNvSpPr>
            <a:spLocks noGrp="1"/>
          </p:cNvSpPr>
          <p:nvPr>
            <p:ph type="ftr" sz="quarter" idx="11"/>
          </p:nvPr>
        </p:nvSpPr>
        <p:spPr/>
        <p:txBody>
          <a:bodyPr/>
          <a:lstStyle/>
          <a:p>
            <a:pPr algn="l"/>
            <a:r>
              <a:rPr lang="en-US" smtClean="0"/>
              <a:t>Case studies for Modules 7 and 8</a:t>
            </a:r>
            <a:endParaRPr lang="en-US" dirty="0"/>
          </a:p>
        </p:txBody>
      </p:sp>
      <p:sp>
        <p:nvSpPr>
          <p:cNvPr id="6" name="Dia számának helye 5"/>
          <p:cNvSpPr>
            <a:spLocks noGrp="1"/>
          </p:cNvSpPr>
          <p:nvPr>
            <p:ph type="sldNum" sz="quarter" idx="12"/>
          </p:nvPr>
        </p:nvSpPr>
        <p:spPr/>
        <p:txBody>
          <a:bodyPr/>
          <a:lstStyle/>
          <a:p>
            <a:fld id="{23A0628E-C12F-4F8C-9895-BCD5E30100D3}" type="slidenum">
              <a:rPr lang="en-US" smtClean="0"/>
              <a:pPr/>
              <a:t>10</a:t>
            </a:fld>
            <a:endParaRPr lang="en-US" dirty="0"/>
          </a:p>
        </p:txBody>
      </p:sp>
    </p:spTree>
    <p:extLst>
      <p:ext uri="{BB962C8B-B14F-4D97-AF65-F5344CB8AC3E}">
        <p14:creationId xmlns:p14="http://schemas.microsoft.com/office/powerpoint/2010/main" val="1268251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p:txBody>
          <a:bodyPr>
            <a:normAutofit/>
          </a:bodyPr>
          <a:lstStyle/>
          <a:p>
            <a:r>
              <a:rPr lang="en-GB" sz="4400" i="1" dirty="0">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23163842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Elements of the case study</a:t>
            </a:r>
            <a:endParaRPr lang="en-GB" dirty="0"/>
          </a:p>
        </p:txBody>
      </p:sp>
      <p:sp>
        <p:nvSpPr>
          <p:cNvPr id="3" name="Content Placeholder 2"/>
          <p:cNvSpPr>
            <a:spLocks noGrp="1"/>
          </p:cNvSpPr>
          <p:nvPr>
            <p:ph idx="1"/>
          </p:nvPr>
        </p:nvSpPr>
        <p:spPr/>
        <p:txBody>
          <a:bodyPr/>
          <a:lstStyle/>
          <a:p>
            <a:pPr marL="0" indent="0">
              <a:buNone/>
            </a:pPr>
            <a:r>
              <a:rPr lang="en-US" dirty="0" smtClean="0"/>
              <a:t>Three tasks are elaborated, they can be applied together or independently</a:t>
            </a:r>
            <a:r>
              <a:rPr lang="hu-HU" dirty="0" smtClean="0"/>
              <a:t>, </a:t>
            </a:r>
            <a:r>
              <a:rPr lang="en-US" dirty="0" smtClean="0"/>
              <a:t>depending on the available time. </a:t>
            </a:r>
          </a:p>
          <a:p>
            <a:pPr marL="514350" indent="-514350">
              <a:buFont typeface="+mj-lt"/>
              <a:buAutoNum type="arabicPeriod"/>
            </a:pPr>
            <a:r>
              <a:rPr lang="en-US" dirty="0" smtClean="0"/>
              <a:t>Benefits of PSA and DSA, mutual supporting options.</a:t>
            </a:r>
          </a:p>
          <a:p>
            <a:pPr marL="514350" indent="-514350">
              <a:buFont typeface="+mj-lt"/>
              <a:buAutoNum type="arabicPeriod"/>
            </a:pPr>
            <a:r>
              <a:rPr lang="en-US" dirty="0" smtClean="0"/>
              <a:t>Build a simplified event tree for a selected IE for a notional PWR. Consider some of the necessary fault trees and the required data.</a:t>
            </a:r>
          </a:p>
          <a:p>
            <a:pPr marL="514350" indent="-514350">
              <a:buFont typeface="+mj-lt"/>
              <a:buAutoNum type="arabicPeriod"/>
            </a:pPr>
            <a:r>
              <a:rPr lang="en-US" dirty="0" smtClean="0"/>
              <a:t>Build up an IRIDM framework for a nuclear safety regulatory body. What elements should be included? How could it be integrated into the Management System of the RB?</a:t>
            </a:r>
          </a:p>
        </p:txBody>
      </p:sp>
      <p:sp>
        <p:nvSpPr>
          <p:cNvPr id="4" name="Date Placeholder 3"/>
          <p:cNvSpPr>
            <a:spLocks noGrp="1"/>
          </p:cNvSpPr>
          <p:nvPr>
            <p:ph type="dt" sz="half" idx="10"/>
          </p:nvPr>
        </p:nvSpPr>
        <p:spPr/>
        <p:txBody>
          <a:bodyPr/>
          <a:lstStyle/>
          <a:p>
            <a:pPr algn="ctr"/>
            <a:r>
              <a:rPr lang="hu-HU" smtClean="0"/>
              <a:t>7 - 18 May &amp; 18 - 29 June 2018</a:t>
            </a:r>
            <a:endParaRPr lang="en-US" dirty="0"/>
          </a:p>
        </p:txBody>
      </p:sp>
      <p:sp>
        <p:nvSpPr>
          <p:cNvPr id="5" name="Footer Placeholder 4"/>
          <p:cNvSpPr>
            <a:spLocks noGrp="1"/>
          </p:cNvSpPr>
          <p:nvPr>
            <p:ph type="ftr" sz="quarter" idx="11"/>
          </p:nvPr>
        </p:nvSpPr>
        <p:spPr/>
        <p:txBody>
          <a:bodyPr/>
          <a:lstStyle/>
          <a:p>
            <a:pPr algn="l"/>
            <a:r>
              <a:rPr lang="en-US" smtClean="0"/>
              <a:t>Case studies for Modules 7 and 8</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2</a:t>
            </a:fld>
            <a:endParaRPr lang="en-US" dirty="0"/>
          </a:p>
        </p:txBody>
      </p:sp>
    </p:spTree>
    <p:extLst>
      <p:ext uri="{BB962C8B-B14F-4D97-AF65-F5344CB8AC3E}">
        <p14:creationId xmlns:p14="http://schemas.microsoft.com/office/powerpoint/2010/main" val="30159887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 </a:t>
            </a:r>
            <a:endParaRPr lang="en-GB" dirty="0"/>
          </a:p>
        </p:txBody>
      </p:sp>
      <p:sp>
        <p:nvSpPr>
          <p:cNvPr id="3" name="Content Placeholder 2"/>
          <p:cNvSpPr>
            <a:spLocks noGrp="1"/>
          </p:cNvSpPr>
          <p:nvPr>
            <p:ph idx="1"/>
          </p:nvPr>
        </p:nvSpPr>
        <p:spPr/>
        <p:txBody>
          <a:bodyPr/>
          <a:lstStyle/>
          <a:p>
            <a:r>
              <a:rPr lang="en-US" dirty="0" smtClean="0"/>
              <a:t>The participants receive a short introduction of the topic and the task. </a:t>
            </a:r>
          </a:p>
          <a:p>
            <a:r>
              <a:rPr lang="en-US" dirty="0" smtClean="0"/>
              <a:t>The participants elaborate the task in small groups consisting of 3-5 people. </a:t>
            </a:r>
          </a:p>
          <a:p>
            <a:r>
              <a:rPr lang="en-US" dirty="0" smtClean="0"/>
              <a:t>The groups present their results, each presentation is discussed by the other participants and by the lecturer in plenary. </a:t>
            </a:r>
            <a:endParaRPr lang="en-GB" dirty="0"/>
          </a:p>
        </p:txBody>
      </p:sp>
      <p:sp>
        <p:nvSpPr>
          <p:cNvPr id="4" name="Date Placeholder 3"/>
          <p:cNvSpPr>
            <a:spLocks noGrp="1"/>
          </p:cNvSpPr>
          <p:nvPr>
            <p:ph type="dt" sz="half" idx="10"/>
          </p:nvPr>
        </p:nvSpPr>
        <p:spPr/>
        <p:txBody>
          <a:bodyPr/>
          <a:lstStyle/>
          <a:p>
            <a:pPr algn="ctr"/>
            <a:r>
              <a:rPr lang="hu-HU" smtClean="0"/>
              <a:t>7 - 18 May &amp; 18 - 29 June 2018</a:t>
            </a:r>
            <a:endParaRPr lang="en-US" dirty="0"/>
          </a:p>
        </p:txBody>
      </p:sp>
      <p:sp>
        <p:nvSpPr>
          <p:cNvPr id="5" name="Footer Placeholder 4"/>
          <p:cNvSpPr>
            <a:spLocks noGrp="1"/>
          </p:cNvSpPr>
          <p:nvPr>
            <p:ph type="ftr" sz="quarter" idx="11"/>
          </p:nvPr>
        </p:nvSpPr>
        <p:spPr/>
        <p:txBody>
          <a:bodyPr/>
          <a:lstStyle/>
          <a:p>
            <a:pPr algn="l"/>
            <a:r>
              <a:rPr lang="en-US" smtClean="0"/>
              <a:t>Case studies for Modules 7 and 8</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3</a:t>
            </a:fld>
            <a:endParaRPr lang="en-US" dirty="0"/>
          </a:p>
        </p:txBody>
      </p:sp>
    </p:spTree>
    <p:extLst>
      <p:ext uri="{BB962C8B-B14F-4D97-AF65-F5344CB8AC3E}">
        <p14:creationId xmlns:p14="http://schemas.microsoft.com/office/powerpoint/2010/main" val="31773152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Introductory remarks for Task 1</a:t>
            </a:r>
            <a:endParaRPr lang="en-GB" dirty="0"/>
          </a:p>
        </p:txBody>
      </p:sp>
      <p:sp>
        <p:nvSpPr>
          <p:cNvPr id="3" name="Content Placeholder 2"/>
          <p:cNvSpPr>
            <a:spLocks noGrp="1"/>
          </p:cNvSpPr>
          <p:nvPr>
            <p:ph idx="1"/>
          </p:nvPr>
        </p:nvSpPr>
        <p:spPr/>
        <p:txBody>
          <a:bodyPr>
            <a:normAutofit lnSpcReduction="10000"/>
          </a:bodyPr>
          <a:lstStyle/>
          <a:p>
            <a:r>
              <a:rPr lang="en-GB" dirty="0" smtClean="0"/>
              <a:t>The benefits of DSA and PSA were listed and discussed on the presentation. At least 3-3 of them should be listed by the participants.</a:t>
            </a:r>
          </a:p>
          <a:p>
            <a:r>
              <a:rPr lang="en-GB" dirty="0" smtClean="0"/>
              <a:t>Concerning the mutual support between DSA and PSA only a limited information was given. Please, try to find such options. The target is to name at least 2-2 such supporting option.</a:t>
            </a:r>
          </a:p>
          <a:p>
            <a:r>
              <a:rPr lang="en-GB" dirty="0" smtClean="0"/>
              <a:t>The groups of the participants get 10 minutes to elaborate their solutions. Then in an additional 15 minutes the propositions of each group are to be discussed in plenary.</a:t>
            </a:r>
            <a:endParaRPr lang="en-GB" dirty="0"/>
          </a:p>
        </p:txBody>
      </p:sp>
      <p:sp>
        <p:nvSpPr>
          <p:cNvPr id="4" name="Date Placeholder 3"/>
          <p:cNvSpPr>
            <a:spLocks noGrp="1"/>
          </p:cNvSpPr>
          <p:nvPr>
            <p:ph type="dt" sz="half" idx="10"/>
          </p:nvPr>
        </p:nvSpPr>
        <p:spPr/>
        <p:txBody>
          <a:bodyPr/>
          <a:lstStyle/>
          <a:p>
            <a:pPr algn="ctr"/>
            <a:r>
              <a:rPr lang="hu-HU" smtClean="0"/>
              <a:t>7 - 18 May &amp; 18 - 29 June 2018</a:t>
            </a:r>
            <a:endParaRPr lang="en-US" dirty="0"/>
          </a:p>
        </p:txBody>
      </p:sp>
      <p:sp>
        <p:nvSpPr>
          <p:cNvPr id="5" name="Footer Placeholder 4"/>
          <p:cNvSpPr>
            <a:spLocks noGrp="1"/>
          </p:cNvSpPr>
          <p:nvPr>
            <p:ph type="ftr" sz="quarter" idx="11"/>
          </p:nvPr>
        </p:nvSpPr>
        <p:spPr/>
        <p:txBody>
          <a:bodyPr/>
          <a:lstStyle/>
          <a:p>
            <a:pPr algn="l"/>
            <a:r>
              <a:rPr lang="en-US" smtClean="0"/>
              <a:t>Case studies for Modules 7 and 8</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4</a:t>
            </a:fld>
            <a:endParaRPr lang="en-US" dirty="0"/>
          </a:p>
        </p:txBody>
      </p:sp>
    </p:spTree>
    <p:extLst>
      <p:ext uri="{BB962C8B-B14F-4D97-AF65-F5344CB8AC3E}">
        <p14:creationId xmlns:p14="http://schemas.microsoft.com/office/powerpoint/2010/main" val="12863314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000" y="180000"/>
            <a:ext cx="9000000" cy="745033"/>
          </a:xfrm>
        </p:spPr>
        <p:txBody>
          <a:bodyPr/>
          <a:lstStyle/>
          <a:p>
            <a:r>
              <a:rPr lang="en-US" dirty="0"/>
              <a:t>Introductory remarks for Task </a:t>
            </a:r>
            <a:r>
              <a:rPr lang="en-US" dirty="0" smtClean="0"/>
              <a:t>2</a:t>
            </a:r>
            <a:endParaRPr lang="en-GB" dirty="0"/>
          </a:p>
        </p:txBody>
      </p:sp>
      <p:sp>
        <p:nvSpPr>
          <p:cNvPr id="4" name="Date Placeholder 3"/>
          <p:cNvSpPr>
            <a:spLocks noGrp="1"/>
          </p:cNvSpPr>
          <p:nvPr>
            <p:ph type="dt" sz="half" idx="10"/>
          </p:nvPr>
        </p:nvSpPr>
        <p:spPr/>
        <p:txBody>
          <a:bodyPr/>
          <a:lstStyle/>
          <a:p>
            <a:pPr algn="ctr"/>
            <a:r>
              <a:rPr lang="hu-HU" smtClean="0"/>
              <a:t>7 - 18 May &amp; 18 - 29 June 2018</a:t>
            </a:r>
            <a:endParaRPr lang="en-US" dirty="0"/>
          </a:p>
        </p:txBody>
      </p:sp>
      <p:sp>
        <p:nvSpPr>
          <p:cNvPr id="5" name="Footer Placeholder 4"/>
          <p:cNvSpPr>
            <a:spLocks noGrp="1"/>
          </p:cNvSpPr>
          <p:nvPr>
            <p:ph type="ftr" sz="quarter" idx="11"/>
          </p:nvPr>
        </p:nvSpPr>
        <p:spPr/>
        <p:txBody>
          <a:bodyPr/>
          <a:lstStyle/>
          <a:p>
            <a:pPr algn="l"/>
            <a:r>
              <a:rPr lang="en-US" smtClean="0"/>
              <a:t>Case studies for Modules 7 and 8</a:t>
            </a:r>
            <a:endParaRPr lang="en-US"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5</a:t>
            </a:fld>
            <a:endParaRPr lang="en-US" dirty="0"/>
          </a:p>
        </p:txBody>
      </p:sp>
      <p:sp>
        <p:nvSpPr>
          <p:cNvPr id="7" name="Textplatzhalter 4"/>
          <p:cNvSpPr>
            <a:spLocks noGrp="1"/>
          </p:cNvSpPr>
          <p:nvPr>
            <p:ph idx="1"/>
          </p:nvPr>
        </p:nvSpPr>
        <p:spPr bwMode="auto">
          <a:xfrm>
            <a:off x="361506" y="1127051"/>
            <a:ext cx="9358493" cy="2052084"/>
          </a:xfrm>
          <a:prstGeom prst="rect">
            <a:avLst/>
          </a:prstGeom>
          <a:noFill/>
          <a:ln>
            <a:miter lim="800000"/>
            <a:headEnd/>
            <a:tailEnd/>
          </a:ln>
        </p:spPr>
        <p:txBody>
          <a:bodyPr lIns="0" tIns="0" rIns="0" bIns="0">
            <a:normAutofit fontScale="85000" lnSpcReduction="20000"/>
          </a:bodyPr>
          <a:lstStyle/>
          <a:p>
            <a:pPr marL="4763" indent="0"/>
            <a:r>
              <a:rPr lang="en-GB" altLang="en-US" dirty="0" smtClean="0">
                <a:latin typeface="Arial" charset="0"/>
                <a:cs typeface="Arial" charset="0"/>
              </a:rPr>
              <a:t>Consider the following system functions in analysis:</a:t>
            </a:r>
          </a:p>
          <a:p>
            <a:pPr marL="179388" lvl="1" indent="-179388"/>
            <a:r>
              <a:rPr lang="en-GB" altLang="en-US" dirty="0" smtClean="0">
                <a:latin typeface="Arial" charset="0"/>
                <a:cs typeface="Arial" charset="0"/>
              </a:rPr>
              <a:t>Scram system</a:t>
            </a:r>
          </a:p>
          <a:p>
            <a:pPr marL="179388" lvl="1" indent="-179388"/>
            <a:r>
              <a:rPr lang="en-GB" altLang="en-US" dirty="0" err="1" smtClean="0">
                <a:latin typeface="Arial" charset="0"/>
                <a:cs typeface="Arial" charset="0"/>
              </a:rPr>
              <a:t>Startup</a:t>
            </a:r>
            <a:r>
              <a:rPr lang="en-GB" altLang="en-US" dirty="0" smtClean="0">
                <a:latin typeface="Arial" charset="0"/>
                <a:cs typeface="Arial" charset="0"/>
              </a:rPr>
              <a:t> pumps (one or both pumps available, automatic or manual </a:t>
            </a:r>
            <a:r>
              <a:rPr lang="en-GB" altLang="en-US" dirty="0" err="1" smtClean="0">
                <a:latin typeface="Arial" charset="0"/>
                <a:cs typeface="Arial" charset="0"/>
              </a:rPr>
              <a:t>startup</a:t>
            </a:r>
            <a:r>
              <a:rPr lang="en-GB" altLang="en-US" dirty="0" smtClean="0">
                <a:latin typeface="Arial" charset="0"/>
                <a:cs typeface="Arial" charset="0"/>
              </a:rPr>
              <a:t>)</a:t>
            </a:r>
          </a:p>
          <a:p>
            <a:pPr marL="179388" lvl="1" indent="-179388"/>
            <a:r>
              <a:rPr lang="en-GB" altLang="en-US" dirty="0" smtClean="0">
                <a:latin typeface="Arial" charset="0"/>
                <a:cs typeface="Arial" charset="0"/>
              </a:rPr>
              <a:t>Emergency feed water system (one of two systems </a:t>
            </a:r>
            <a:r>
              <a:rPr lang="en-GB" altLang="en-US" dirty="0">
                <a:latin typeface="Arial" charset="0"/>
                <a:cs typeface="Arial" charset="0"/>
              </a:rPr>
              <a:t>available, automatic or manual </a:t>
            </a:r>
            <a:r>
              <a:rPr lang="en-GB" altLang="en-US" dirty="0" err="1">
                <a:latin typeface="Arial" charset="0"/>
                <a:cs typeface="Arial" charset="0"/>
              </a:rPr>
              <a:t>startup</a:t>
            </a:r>
            <a:r>
              <a:rPr lang="en-GB" altLang="en-US" dirty="0">
                <a:latin typeface="Arial" charset="0"/>
                <a:cs typeface="Arial" charset="0"/>
              </a:rPr>
              <a:t>)</a:t>
            </a:r>
            <a:endParaRPr lang="en-GB" altLang="en-US" dirty="0" smtClean="0">
              <a:latin typeface="Arial" charset="0"/>
              <a:cs typeface="Arial" charset="0"/>
            </a:endParaRPr>
          </a:p>
          <a:p>
            <a:pPr marL="179388" lvl="1" indent="-179388"/>
            <a:endParaRPr lang="en-GB" altLang="en-US" dirty="0" smtClean="0">
              <a:latin typeface="Arial" charset="0"/>
              <a:cs typeface="Arial" charset="0"/>
            </a:endParaRPr>
          </a:p>
          <a:p>
            <a:pPr marL="179388" lvl="1" indent="-179388"/>
            <a:endParaRPr lang="en-GB" altLang="en-US" dirty="0" smtClean="0">
              <a:latin typeface="Arial" charset="0"/>
              <a:cs typeface="Arial" charset="0"/>
            </a:endParaRPr>
          </a:p>
          <a:p>
            <a:pPr marL="179388" lvl="1" indent="-179388"/>
            <a:endParaRPr lang="en-GB" altLang="en-US" dirty="0" smtClean="0">
              <a:latin typeface="Arial" charset="0"/>
              <a:cs typeface="Arial" charset="0"/>
            </a:endParaRPr>
          </a:p>
          <a:p>
            <a:pPr marL="179388" lvl="1" indent="-179388"/>
            <a:endParaRPr lang="en-GB" altLang="en-US" dirty="0" smtClean="0">
              <a:latin typeface="Arial" charset="0"/>
              <a:cs typeface="Arial" charset="0"/>
            </a:endParaRPr>
          </a:p>
          <a:p>
            <a:pPr marL="179388" lvl="1" indent="-179388"/>
            <a:endParaRPr lang="en-GB" altLang="en-US" dirty="0" smtClean="0">
              <a:latin typeface="Arial" charset="0"/>
              <a:cs typeface="Arial" charset="0"/>
            </a:endParaRPr>
          </a:p>
          <a:p>
            <a:pPr marL="179388" lvl="1" indent="-179388"/>
            <a:endParaRPr lang="en-GB" altLang="en-US" dirty="0" smtClean="0">
              <a:latin typeface="Arial" charset="0"/>
              <a:cs typeface="Arial" charset="0"/>
            </a:endParaRPr>
          </a:p>
          <a:p>
            <a:pPr marL="179388" lvl="1" indent="-179388"/>
            <a:endParaRPr lang="en-GB" altLang="en-US" dirty="0" smtClean="0">
              <a:latin typeface="Arial" charset="0"/>
              <a:cs typeface="Arial" charset="0"/>
            </a:endParaRPr>
          </a:p>
          <a:p>
            <a:pPr marL="4763" indent="0">
              <a:buNone/>
            </a:pPr>
            <a:endParaRPr lang="en-GB" altLang="en-US" dirty="0" smtClean="0">
              <a:latin typeface="Arial" charset="0"/>
              <a:cs typeface="Arial" charset="0"/>
            </a:endParaRPr>
          </a:p>
        </p:txBody>
      </p:sp>
      <p:grpSp>
        <p:nvGrpSpPr>
          <p:cNvPr id="8" name="Group 85"/>
          <p:cNvGrpSpPr>
            <a:grpSpLocks/>
          </p:cNvGrpSpPr>
          <p:nvPr/>
        </p:nvGrpSpPr>
        <p:grpSpPr bwMode="auto">
          <a:xfrm>
            <a:off x="1537363" y="3423683"/>
            <a:ext cx="6777297" cy="2969467"/>
            <a:chOff x="2716215" y="2788242"/>
            <a:chExt cx="6045132" cy="1876287"/>
          </a:xfrm>
        </p:grpSpPr>
        <p:sp>
          <p:nvSpPr>
            <p:cNvPr id="9" name="Rechteck 54"/>
            <p:cNvSpPr/>
            <p:nvPr/>
          </p:nvSpPr>
          <p:spPr bwMode="auto">
            <a:xfrm>
              <a:off x="8247003" y="2789829"/>
              <a:ext cx="514344" cy="906396"/>
            </a:xfrm>
            <a:prstGeom prst="rect">
              <a:avLst/>
            </a:prstGeom>
            <a:noFill/>
            <a:ln w="12700" cap="flat" cmpd="sng" algn="ctr">
              <a:solidFill>
                <a:sysClr val="windowText" lastClr="000000"/>
              </a:solidFill>
              <a:prstDash val="solid"/>
              <a:miter lim="800000"/>
            </a:ln>
            <a:effectLst/>
          </p:spPr>
          <p:txBody>
            <a:bodyPr lIns="36000" rIns="36000" anchor="ctr"/>
            <a:lstStyle/>
            <a:p>
              <a:pPr algn="ctr">
                <a:defRPr/>
              </a:pPr>
              <a:r>
                <a:rPr lang="sl-SI" sz="1000" b="1" kern="0" dirty="0" err="1">
                  <a:solidFill>
                    <a:prstClr val="black"/>
                  </a:solidFill>
                  <a:latin typeface="Arial" panose="020B0604020202020204" pitchFamily="34" charset="0"/>
                  <a:cs typeface="Arial" panose="020B0604020202020204" pitchFamily="34" charset="0"/>
                </a:rPr>
                <a:t>End</a:t>
              </a:r>
              <a:r>
                <a:rPr lang="sl-SI" sz="1000" b="1" kern="0" dirty="0">
                  <a:solidFill>
                    <a:prstClr val="black"/>
                  </a:solidFill>
                  <a:latin typeface="Arial" panose="020B0604020202020204" pitchFamily="34" charset="0"/>
                  <a:cs typeface="Arial" panose="020B0604020202020204" pitchFamily="34" charset="0"/>
                </a:rPr>
                <a:t> </a:t>
              </a:r>
              <a:r>
                <a:rPr lang="sl-SI" sz="1000" b="1" kern="0" dirty="0" err="1">
                  <a:solidFill>
                    <a:prstClr val="black"/>
                  </a:solidFill>
                  <a:latin typeface="Arial" panose="020B0604020202020204" pitchFamily="34" charset="0"/>
                  <a:cs typeface="Arial" panose="020B0604020202020204" pitchFamily="34" charset="0"/>
                </a:rPr>
                <a:t>state</a:t>
              </a:r>
              <a:endParaRPr lang="en-GB" sz="1000" b="1" kern="0" dirty="0">
                <a:solidFill>
                  <a:prstClr val="black"/>
                </a:solidFill>
                <a:latin typeface="Arial" panose="020B0604020202020204" pitchFamily="34" charset="0"/>
                <a:cs typeface="Arial" panose="020B0604020202020204" pitchFamily="34" charset="0"/>
              </a:endParaRPr>
            </a:p>
          </p:txBody>
        </p:sp>
        <p:sp>
          <p:nvSpPr>
            <p:cNvPr id="10" name="Rechteck 47"/>
            <p:cNvSpPr/>
            <p:nvPr/>
          </p:nvSpPr>
          <p:spPr bwMode="auto">
            <a:xfrm>
              <a:off x="8245416" y="3696225"/>
              <a:ext cx="515931" cy="968304"/>
            </a:xfrm>
            <a:prstGeom prst="rect">
              <a:avLst/>
            </a:prstGeom>
            <a:noFill/>
            <a:ln w="12700" cap="flat" cmpd="sng" algn="ctr">
              <a:solidFill>
                <a:sysClr val="windowText" lastClr="000000"/>
              </a:solidFill>
              <a:prstDash val="solid"/>
              <a:miter lim="800000"/>
            </a:ln>
            <a:effectLst/>
          </p:spPr>
          <p:txBody>
            <a:bodyPr lIns="36000" rIns="36000"/>
            <a:lstStyle/>
            <a:p>
              <a:pPr algn="ctr">
                <a:lnSpc>
                  <a:spcPts val="1550"/>
                </a:lnSpc>
                <a:defRPr/>
              </a:pPr>
              <a:r>
                <a:rPr lang="sl-SI" sz="1000" b="1" kern="0" dirty="0" smtClean="0">
                  <a:solidFill>
                    <a:prstClr val="black"/>
                  </a:solidFill>
                  <a:latin typeface="Arial" panose="020B0604020202020204" pitchFamily="34" charset="0"/>
                  <a:cs typeface="Arial" panose="020B0604020202020204" pitchFamily="34" charset="0"/>
                </a:rPr>
                <a:t>OK</a:t>
              </a:r>
              <a:endParaRPr lang="en-US" sz="1000" b="1" kern="0" dirty="0" smtClean="0">
                <a:solidFill>
                  <a:prstClr val="black"/>
                </a:solidFill>
                <a:latin typeface="Arial" panose="020B0604020202020204" pitchFamily="34" charset="0"/>
                <a:cs typeface="Arial" panose="020B0604020202020204" pitchFamily="34" charset="0"/>
              </a:endParaRPr>
            </a:p>
            <a:p>
              <a:pPr algn="ctr">
                <a:lnSpc>
                  <a:spcPts val="1550"/>
                </a:lnSpc>
                <a:defRPr/>
              </a:pPr>
              <a:endParaRPr lang="sl-SI" sz="1000" b="1" kern="0" dirty="0">
                <a:solidFill>
                  <a:prstClr val="black"/>
                </a:solidFill>
                <a:latin typeface="Arial" panose="020B0604020202020204" pitchFamily="34" charset="0"/>
                <a:cs typeface="Arial" panose="020B0604020202020204" pitchFamily="34" charset="0"/>
              </a:endParaRPr>
            </a:p>
            <a:p>
              <a:pPr algn="ctr">
                <a:lnSpc>
                  <a:spcPts val="1550"/>
                </a:lnSpc>
                <a:defRPr/>
              </a:pPr>
              <a:r>
                <a:rPr lang="sl-SI" sz="1000" b="1" kern="0" dirty="0" smtClean="0">
                  <a:solidFill>
                    <a:prstClr val="black"/>
                  </a:solidFill>
                  <a:latin typeface="Arial" panose="020B0604020202020204" pitchFamily="34" charset="0"/>
                  <a:cs typeface="Arial" panose="020B0604020202020204" pitchFamily="34" charset="0"/>
                </a:rPr>
                <a:t>OK</a:t>
              </a:r>
              <a:endParaRPr lang="en-US" sz="1000" b="1" kern="0" dirty="0" smtClean="0">
                <a:solidFill>
                  <a:prstClr val="black"/>
                </a:solidFill>
                <a:latin typeface="Arial" panose="020B0604020202020204" pitchFamily="34" charset="0"/>
                <a:cs typeface="Arial" panose="020B0604020202020204" pitchFamily="34" charset="0"/>
              </a:endParaRPr>
            </a:p>
            <a:p>
              <a:pPr algn="ctr">
                <a:lnSpc>
                  <a:spcPts val="1550"/>
                </a:lnSpc>
                <a:defRPr/>
              </a:pPr>
              <a:endParaRPr lang="sl-SI" sz="1000" b="1" kern="0" dirty="0">
                <a:solidFill>
                  <a:prstClr val="black"/>
                </a:solidFill>
                <a:latin typeface="Arial" panose="020B0604020202020204" pitchFamily="34" charset="0"/>
                <a:cs typeface="Arial" panose="020B0604020202020204" pitchFamily="34" charset="0"/>
              </a:endParaRPr>
            </a:p>
            <a:p>
              <a:pPr algn="ctr">
                <a:lnSpc>
                  <a:spcPts val="1550"/>
                </a:lnSpc>
                <a:defRPr/>
              </a:pPr>
              <a:r>
                <a:rPr lang="sl-SI" sz="1000" b="1" kern="0" dirty="0" smtClean="0">
                  <a:solidFill>
                    <a:prstClr val="black"/>
                  </a:solidFill>
                  <a:latin typeface="Arial" panose="020B0604020202020204" pitchFamily="34" charset="0"/>
                  <a:cs typeface="Arial" panose="020B0604020202020204" pitchFamily="34" charset="0"/>
                </a:rPr>
                <a:t>CD</a:t>
              </a:r>
              <a:endParaRPr lang="en-US" sz="1000" b="1" kern="0" dirty="0" smtClean="0">
                <a:solidFill>
                  <a:prstClr val="black"/>
                </a:solidFill>
                <a:latin typeface="Arial" panose="020B0604020202020204" pitchFamily="34" charset="0"/>
                <a:cs typeface="Arial" panose="020B0604020202020204" pitchFamily="34" charset="0"/>
              </a:endParaRPr>
            </a:p>
            <a:p>
              <a:pPr algn="ctr">
                <a:lnSpc>
                  <a:spcPts val="1550"/>
                </a:lnSpc>
                <a:defRPr/>
              </a:pPr>
              <a:endParaRPr lang="sl-SI" sz="1000" b="1" kern="0" dirty="0">
                <a:solidFill>
                  <a:prstClr val="black"/>
                </a:solidFill>
                <a:latin typeface="Arial" panose="020B0604020202020204" pitchFamily="34" charset="0"/>
                <a:cs typeface="Arial" panose="020B0604020202020204" pitchFamily="34" charset="0"/>
              </a:endParaRPr>
            </a:p>
            <a:p>
              <a:pPr algn="ctr">
                <a:lnSpc>
                  <a:spcPts val="1550"/>
                </a:lnSpc>
                <a:defRPr/>
              </a:pPr>
              <a:r>
                <a:rPr lang="sl-SI" sz="1000" b="1" kern="0" dirty="0" err="1">
                  <a:solidFill>
                    <a:prstClr val="black"/>
                  </a:solidFill>
                  <a:latin typeface="Arial" panose="020B0604020202020204" pitchFamily="34" charset="0"/>
                  <a:cs typeface="Arial" panose="020B0604020202020204" pitchFamily="34" charset="0"/>
                </a:rPr>
                <a:t>ATWS</a:t>
              </a:r>
              <a:endParaRPr lang="en-GB" sz="1000" b="1" kern="0" dirty="0">
                <a:solidFill>
                  <a:prstClr val="black"/>
                </a:solidFill>
                <a:latin typeface="Arial" panose="020B0604020202020204" pitchFamily="34" charset="0"/>
                <a:cs typeface="Arial" panose="020B0604020202020204" pitchFamily="34" charset="0"/>
              </a:endParaRPr>
            </a:p>
          </p:txBody>
        </p:sp>
        <p:sp>
          <p:nvSpPr>
            <p:cNvPr id="11" name="Rechteck 53"/>
            <p:cNvSpPr/>
            <p:nvPr/>
          </p:nvSpPr>
          <p:spPr bwMode="auto">
            <a:xfrm>
              <a:off x="5341910" y="2789829"/>
              <a:ext cx="1309673" cy="647652"/>
            </a:xfrm>
            <a:prstGeom prst="rect">
              <a:avLst/>
            </a:prstGeom>
            <a:noFill/>
            <a:ln w="12700" cap="flat" cmpd="sng" algn="ctr">
              <a:solidFill>
                <a:sysClr val="windowText" lastClr="000000"/>
              </a:solidFill>
              <a:prstDash val="solid"/>
              <a:miter lim="800000"/>
            </a:ln>
            <a:effectLst/>
          </p:spPr>
          <p:txBody>
            <a:bodyPr lIns="36000" rIns="36000"/>
            <a:lstStyle/>
            <a:p>
              <a:pPr>
                <a:defRPr/>
              </a:pPr>
              <a:r>
                <a:rPr lang="en-US" sz="1400" b="1" kern="0" dirty="0">
                  <a:solidFill>
                    <a:prstClr val="black"/>
                  </a:solidFill>
                  <a:latin typeface="Arial" panose="020B0604020202020204" pitchFamily="34" charset="0"/>
                  <a:cs typeface="Arial" panose="020B0604020202020204" pitchFamily="34" charset="0"/>
                </a:rPr>
                <a:t>One startup feed water pump  (out of two) is available</a:t>
              </a:r>
              <a:endParaRPr lang="en-GB" sz="1400" b="1" kern="0" dirty="0">
                <a:solidFill>
                  <a:prstClr val="black"/>
                </a:solidFill>
                <a:latin typeface="Arial" panose="020B0604020202020204" pitchFamily="34" charset="0"/>
                <a:cs typeface="Arial" panose="020B0604020202020204" pitchFamily="34" charset="0"/>
              </a:endParaRPr>
            </a:p>
          </p:txBody>
        </p:sp>
        <p:sp>
          <p:nvSpPr>
            <p:cNvPr id="12" name="Rechteck 59"/>
            <p:cNvSpPr/>
            <p:nvPr/>
          </p:nvSpPr>
          <p:spPr bwMode="auto">
            <a:xfrm>
              <a:off x="5341910" y="3437481"/>
              <a:ext cx="1309673" cy="258744"/>
            </a:xfrm>
            <a:prstGeom prst="rect">
              <a:avLst/>
            </a:prstGeom>
            <a:noFill/>
            <a:ln w="12700" cap="flat" cmpd="sng" algn="ctr">
              <a:solidFill>
                <a:sysClr val="windowText" lastClr="000000"/>
              </a:solidFill>
              <a:prstDash val="solid"/>
              <a:miter lim="800000"/>
            </a:ln>
            <a:effectLst/>
          </p:spPr>
          <p:txBody>
            <a:bodyPr lIns="36000" rIns="36000" anchor="ctr"/>
            <a:lstStyle/>
            <a:p>
              <a:pPr algn="ctr">
                <a:defRPr/>
              </a:pPr>
              <a:r>
                <a:rPr lang="sl-SI" sz="1000" b="1" kern="0" dirty="0">
                  <a:solidFill>
                    <a:prstClr val="black"/>
                  </a:solidFill>
                  <a:latin typeface="Arial" panose="020B0604020202020204" pitchFamily="34" charset="0"/>
                  <a:cs typeface="Arial" panose="020B0604020202020204" pitchFamily="34" charset="0"/>
                </a:rPr>
                <a:t>A</a:t>
              </a:r>
              <a:endParaRPr lang="en-GB" sz="1000" b="1" kern="0" dirty="0">
                <a:solidFill>
                  <a:prstClr val="black"/>
                </a:solidFill>
                <a:latin typeface="Arial" panose="020B0604020202020204" pitchFamily="34" charset="0"/>
                <a:cs typeface="Arial" panose="020B0604020202020204" pitchFamily="34" charset="0"/>
              </a:endParaRPr>
            </a:p>
          </p:txBody>
        </p:sp>
        <p:sp>
          <p:nvSpPr>
            <p:cNvPr id="13" name="Rechteck 53"/>
            <p:cNvSpPr/>
            <p:nvPr/>
          </p:nvSpPr>
          <p:spPr bwMode="auto">
            <a:xfrm>
              <a:off x="4030650" y="2789829"/>
              <a:ext cx="1308085" cy="647652"/>
            </a:xfrm>
            <a:prstGeom prst="rect">
              <a:avLst/>
            </a:prstGeom>
            <a:noFill/>
            <a:ln w="12700" cap="flat" cmpd="sng" algn="ctr">
              <a:solidFill>
                <a:sysClr val="windowText" lastClr="000000"/>
              </a:solidFill>
              <a:prstDash val="solid"/>
              <a:miter lim="800000"/>
            </a:ln>
            <a:effectLst/>
          </p:spPr>
          <p:txBody>
            <a:bodyPr lIns="36000" rIns="36000"/>
            <a:lstStyle/>
            <a:p>
              <a:pPr>
                <a:defRPr/>
              </a:pPr>
              <a:r>
                <a:rPr lang="sl-SI" sz="1400" b="1" kern="0" dirty="0" err="1">
                  <a:solidFill>
                    <a:prstClr val="black"/>
                  </a:solidFill>
                  <a:latin typeface="Arial" panose="020B0604020202020204" pitchFamily="34" charset="0"/>
                  <a:cs typeface="Arial" panose="020B0604020202020204" pitchFamily="34" charset="0"/>
                </a:rPr>
                <a:t>Scram</a:t>
              </a:r>
              <a:endParaRPr lang="en-GB" sz="1400" b="1" kern="0" dirty="0">
                <a:solidFill>
                  <a:prstClr val="black"/>
                </a:solidFill>
                <a:latin typeface="Arial" panose="020B0604020202020204" pitchFamily="34" charset="0"/>
                <a:cs typeface="Arial" panose="020B0604020202020204" pitchFamily="34" charset="0"/>
              </a:endParaRPr>
            </a:p>
          </p:txBody>
        </p:sp>
        <p:sp>
          <p:nvSpPr>
            <p:cNvPr id="14" name="Rechteck 59"/>
            <p:cNvSpPr/>
            <p:nvPr/>
          </p:nvSpPr>
          <p:spPr bwMode="auto">
            <a:xfrm>
              <a:off x="4030650" y="3437481"/>
              <a:ext cx="1308085" cy="258744"/>
            </a:xfrm>
            <a:prstGeom prst="rect">
              <a:avLst/>
            </a:prstGeom>
            <a:noFill/>
            <a:ln w="12700" cap="flat" cmpd="sng" algn="ctr">
              <a:solidFill>
                <a:sysClr val="windowText" lastClr="000000"/>
              </a:solidFill>
              <a:prstDash val="solid"/>
              <a:miter lim="800000"/>
            </a:ln>
            <a:effectLst/>
          </p:spPr>
          <p:txBody>
            <a:bodyPr lIns="36000" rIns="36000" anchor="ctr"/>
            <a:lstStyle/>
            <a:p>
              <a:pPr algn="ctr">
                <a:defRPr/>
              </a:pPr>
              <a:r>
                <a:rPr lang="sl-SI" sz="1000" b="1" kern="0" dirty="0">
                  <a:solidFill>
                    <a:prstClr val="black"/>
                  </a:solidFill>
                  <a:latin typeface="Arial" panose="020B0604020202020204" pitchFamily="34" charset="0"/>
                  <a:cs typeface="Arial" panose="020B0604020202020204" pitchFamily="34" charset="0"/>
                </a:rPr>
                <a:t>S</a:t>
              </a:r>
              <a:endParaRPr lang="en-GB" sz="1000" b="1" kern="0" dirty="0">
                <a:solidFill>
                  <a:prstClr val="black"/>
                </a:solidFill>
                <a:latin typeface="Arial" panose="020B0604020202020204" pitchFamily="34" charset="0"/>
                <a:cs typeface="Arial" panose="020B0604020202020204" pitchFamily="34" charset="0"/>
              </a:endParaRPr>
            </a:p>
          </p:txBody>
        </p:sp>
        <p:sp>
          <p:nvSpPr>
            <p:cNvPr id="15" name="Rechteck 53"/>
            <p:cNvSpPr/>
            <p:nvPr/>
          </p:nvSpPr>
          <p:spPr bwMode="auto">
            <a:xfrm>
              <a:off x="2719390" y="2788242"/>
              <a:ext cx="1308085" cy="647652"/>
            </a:xfrm>
            <a:prstGeom prst="rect">
              <a:avLst/>
            </a:prstGeom>
            <a:noFill/>
            <a:ln w="12700" cap="flat" cmpd="sng" algn="ctr">
              <a:solidFill>
                <a:sysClr val="windowText" lastClr="000000"/>
              </a:solidFill>
              <a:prstDash val="solid"/>
              <a:miter lim="800000"/>
            </a:ln>
            <a:effectLst/>
          </p:spPr>
          <p:txBody>
            <a:bodyPr lIns="36000" rIns="36000"/>
            <a:lstStyle/>
            <a:p>
              <a:pPr>
                <a:defRPr/>
              </a:pPr>
              <a:r>
                <a:rPr lang="en-GB" sz="1400" b="1" kern="0" dirty="0">
                  <a:solidFill>
                    <a:prstClr val="black"/>
                  </a:solidFill>
                  <a:latin typeface="Arial" panose="020B0604020202020204" pitchFamily="34" charset="0"/>
                  <a:cs typeface="Arial" panose="020B0604020202020204" pitchFamily="34" charset="0"/>
                </a:rPr>
                <a:t>Loss of </a:t>
              </a:r>
              <a:br>
                <a:rPr lang="en-GB" sz="1400" b="1" kern="0" dirty="0">
                  <a:solidFill>
                    <a:prstClr val="black"/>
                  </a:solidFill>
                  <a:latin typeface="Arial" panose="020B0604020202020204" pitchFamily="34" charset="0"/>
                  <a:cs typeface="Arial" panose="020B0604020202020204" pitchFamily="34" charset="0"/>
                </a:rPr>
              </a:br>
              <a:r>
                <a:rPr lang="en-GB" sz="1400" b="1" kern="0" dirty="0">
                  <a:solidFill>
                    <a:prstClr val="black"/>
                  </a:solidFill>
                  <a:latin typeface="Arial" panose="020B0604020202020204" pitchFamily="34" charset="0"/>
                  <a:cs typeface="Arial" panose="020B0604020202020204" pitchFamily="34" charset="0"/>
                </a:rPr>
                <a:t>feed water</a:t>
              </a:r>
            </a:p>
          </p:txBody>
        </p:sp>
        <p:sp>
          <p:nvSpPr>
            <p:cNvPr id="16" name="Rechteck 59"/>
            <p:cNvSpPr/>
            <p:nvPr/>
          </p:nvSpPr>
          <p:spPr bwMode="auto">
            <a:xfrm>
              <a:off x="2719390" y="3435894"/>
              <a:ext cx="1308085" cy="258743"/>
            </a:xfrm>
            <a:prstGeom prst="rect">
              <a:avLst/>
            </a:prstGeom>
            <a:noFill/>
            <a:ln w="12700" cap="flat" cmpd="sng" algn="ctr">
              <a:solidFill>
                <a:sysClr val="windowText" lastClr="000000"/>
              </a:solidFill>
              <a:prstDash val="solid"/>
              <a:miter lim="800000"/>
            </a:ln>
            <a:effectLst/>
          </p:spPr>
          <p:txBody>
            <a:bodyPr lIns="36000" rIns="36000" anchor="ctr"/>
            <a:lstStyle/>
            <a:p>
              <a:pPr algn="ctr">
                <a:defRPr/>
              </a:pPr>
              <a:r>
                <a:rPr lang="en-GB" sz="1000" b="1" kern="0" dirty="0" err="1">
                  <a:solidFill>
                    <a:prstClr val="black"/>
                  </a:solidFill>
                  <a:latin typeface="Arial" panose="020B0604020202020204" pitchFamily="34" charset="0"/>
                  <a:cs typeface="Arial" panose="020B0604020202020204" pitchFamily="34" charset="0"/>
                </a:rPr>
                <a:t>LOFW</a:t>
              </a:r>
              <a:endParaRPr lang="en-GB" sz="1000" b="1" kern="0" dirty="0">
                <a:solidFill>
                  <a:prstClr val="black"/>
                </a:solidFill>
                <a:latin typeface="Arial" panose="020B0604020202020204" pitchFamily="34" charset="0"/>
                <a:cs typeface="Arial" panose="020B0604020202020204" pitchFamily="34" charset="0"/>
              </a:endParaRPr>
            </a:p>
          </p:txBody>
        </p:sp>
        <p:grpSp>
          <p:nvGrpSpPr>
            <p:cNvPr id="17" name="Gruppieren 15"/>
            <p:cNvGrpSpPr>
              <a:grpSpLocks/>
            </p:cNvGrpSpPr>
            <p:nvPr/>
          </p:nvGrpSpPr>
          <p:grpSpPr bwMode="auto">
            <a:xfrm>
              <a:off x="2716215" y="2789155"/>
              <a:ext cx="5531233" cy="1875374"/>
              <a:chOff x="625897" y="1700808"/>
              <a:chExt cx="5530712" cy="1875690"/>
            </a:xfrm>
          </p:grpSpPr>
          <p:grpSp>
            <p:nvGrpSpPr>
              <p:cNvPr id="24" name="Gruppieren 22"/>
              <p:cNvGrpSpPr>
                <a:grpSpLocks/>
              </p:cNvGrpSpPr>
              <p:nvPr/>
            </p:nvGrpSpPr>
            <p:grpSpPr bwMode="auto">
              <a:xfrm>
                <a:off x="625897" y="1700808"/>
                <a:ext cx="5530712" cy="1875690"/>
                <a:chOff x="625897" y="1730734"/>
                <a:chExt cx="5530712" cy="1875690"/>
              </a:xfrm>
            </p:grpSpPr>
            <p:grpSp>
              <p:nvGrpSpPr>
                <p:cNvPr id="26" name="Gruppieren 24"/>
                <p:cNvGrpSpPr>
                  <a:grpSpLocks/>
                </p:cNvGrpSpPr>
                <p:nvPr/>
              </p:nvGrpSpPr>
              <p:grpSpPr bwMode="auto">
                <a:xfrm>
                  <a:off x="4560463" y="1730734"/>
                  <a:ext cx="1596146" cy="1875690"/>
                  <a:chOff x="4560463" y="1730734"/>
                  <a:chExt cx="1596146" cy="1875690"/>
                </a:xfrm>
              </p:grpSpPr>
              <p:grpSp>
                <p:nvGrpSpPr>
                  <p:cNvPr id="34" name="Gruppieren 45"/>
                  <p:cNvGrpSpPr>
                    <a:grpSpLocks/>
                  </p:cNvGrpSpPr>
                  <p:nvPr/>
                </p:nvGrpSpPr>
                <p:grpSpPr bwMode="auto">
                  <a:xfrm>
                    <a:off x="4560463" y="1730734"/>
                    <a:ext cx="1596146" cy="906616"/>
                    <a:chOff x="4560463" y="1730734"/>
                    <a:chExt cx="1596146" cy="906616"/>
                  </a:xfrm>
                </p:grpSpPr>
                <p:sp>
                  <p:nvSpPr>
                    <p:cNvPr id="36" name="Rechteck 53"/>
                    <p:cNvSpPr/>
                    <p:nvPr/>
                  </p:nvSpPr>
                  <p:spPr>
                    <a:xfrm>
                      <a:off x="4560895" y="1731408"/>
                      <a:ext cx="1307962" cy="647761"/>
                    </a:xfrm>
                    <a:prstGeom prst="rect">
                      <a:avLst/>
                    </a:prstGeom>
                    <a:noFill/>
                    <a:ln w="12700" cap="flat" cmpd="sng" algn="ctr">
                      <a:solidFill>
                        <a:sysClr val="windowText" lastClr="000000"/>
                      </a:solidFill>
                      <a:prstDash val="solid"/>
                      <a:miter lim="800000"/>
                    </a:ln>
                    <a:effectLst/>
                  </p:spPr>
                  <p:txBody>
                    <a:bodyPr lIns="36000" rIns="36000"/>
                    <a:lstStyle/>
                    <a:p>
                      <a:pPr>
                        <a:defRPr/>
                      </a:pPr>
                      <a:r>
                        <a:rPr lang="en-US" sz="1400" b="1" kern="0" dirty="0">
                          <a:solidFill>
                            <a:prstClr val="black"/>
                          </a:solidFill>
                          <a:latin typeface="Arial" panose="020B0604020202020204" pitchFamily="34" charset="0"/>
                          <a:cs typeface="Arial" panose="020B0604020202020204" pitchFamily="34" charset="0"/>
                        </a:rPr>
                        <a:t>One emergency feed water pump (out of two)</a:t>
                      </a:r>
                      <a:r>
                        <a:rPr lang="sl-SI" sz="1400" b="1" kern="0" dirty="0">
                          <a:solidFill>
                            <a:prstClr val="black"/>
                          </a:solidFill>
                          <a:latin typeface="Arial" panose="020B0604020202020204" pitchFamily="34" charset="0"/>
                          <a:cs typeface="Arial" panose="020B0604020202020204" pitchFamily="34" charset="0"/>
                        </a:rPr>
                        <a:t> </a:t>
                      </a:r>
                      <a:r>
                        <a:rPr lang="en-US" sz="1400" b="1" kern="0" dirty="0">
                          <a:solidFill>
                            <a:prstClr val="black"/>
                          </a:solidFill>
                          <a:latin typeface="Arial" panose="020B0604020202020204" pitchFamily="34" charset="0"/>
                          <a:cs typeface="Arial" panose="020B0604020202020204" pitchFamily="34" charset="0"/>
                        </a:rPr>
                        <a:t>is available</a:t>
                      </a:r>
                      <a:endParaRPr lang="en-GB" sz="1400" b="1" kern="0" dirty="0">
                        <a:solidFill>
                          <a:prstClr val="black"/>
                        </a:solidFill>
                        <a:latin typeface="Arial" panose="020B0604020202020204" pitchFamily="34" charset="0"/>
                        <a:cs typeface="Arial" panose="020B0604020202020204" pitchFamily="34" charset="0"/>
                      </a:endParaRPr>
                    </a:p>
                  </p:txBody>
                </p:sp>
                <p:sp>
                  <p:nvSpPr>
                    <p:cNvPr id="37" name="Rechteck 54"/>
                    <p:cNvSpPr/>
                    <p:nvPr/>
                  </p:nvSpPr>
                  <p:spPr>
                    <a:xfrm>
                      <a:off x="5868857" y="1731408"/>
                      <a:ext cx="287307" cy="906549"/>
                    </a:xfrm>
                    <a:prstGeom prst="rect">
                      <a:avLst/>
                    </a:prstGeom>
                    <a:noFill/>
                    <a:ln w="12700" cap="flat" cmpd="sng" algn="ctr">
                      <a:solidFill>
                        <a:sysClr val="windowText" lastClr="000000"/>
                      </a:solidFill>
                      <a:prstDash val="solid"/>
                      <a:miter lim="800000"/>
                    </a:ln>
                    <a:effectLst/>
                  </p:spPr>
                  <p:txBody>
                    <a:bodyPr lIns="36000" rIns="36000" anchor="ctr"/>
                    <a:lstStyle/>
                    <a:p>
                      <a:pPr>
                        <a:defRPr/>
                      </a:pPr>
                      <a:r>
                        <a:rPr lang="en-US" sz="1000" b="1" kern="0" dirty="0">
                          <a:solidFill>
                            <a:prstClr val="black"/>
                          </a:solidFill>
                          <a:latin typeface="Arial" panose="020B0604020202020204" pitchFamily="34" charset="0"/>
                          <a:cs typeface="Arial" panose="020B0604020202020204" pitchFamily="34" charset="0"/>
                        </a:rPr>
                        <a:t>No.</a:t>
                      </a:r>
                      <a:endParaRPr lang="en-GB" sz="1000" b="1" kern="0" dirty="0">
                        <a:solidFill>
                          <a:prstClr val="black"/>
                        </a:solidFill>
                        <a:latin typeface="Arial" panose="020B0604020202020204" pitchFamily="34" charset="0"/>
                        <a:cs typeface="Arial" panose="020B0604020202020204" pitchFamily="34" charset="0"/>
                      </a:endParaRPr>
                    </a:p>
                  </p:txBody>
                </p:sp>
                <p:sp>
                  <p:nvSpPr>
                    <p:cNvPr id="38" name="Rechteck 59"/>
                    <p:cNvSpPr/>
                    <p:nvPr/>
                  </p:nvSpPr>
                  <p:spPr>
                    <a:xfrm>
                      <a:off x="4560895" y="2379170"/>
                      <a:ext cx="1307962" cy="258788"/>
                    </a:xfrm>
                    <a:prstGeom prst="rect">
                      <a:avLst/>
                    </a:prstGeom>
                    <a:noFill/>
                    <a:ln w="12700" cap="flat" cmpd="sng" algn="ctr">
                      <a:solidFill>
                        <a:sysClr val="windowText" lastClr="000000"/>
                      </a:solidFill>
                      <a:prstDash val="solid"/>
                      <a:miter lim="800000"/>
                    </a:ln>
                    <a:effectLst/>
                  </p:spPr>
                  <p:txBody>
                    <a:bodyPr lIns="36000" rIns="36000" anchor="ctr"/>
                    <a:lstStyle/>
                    <a:p>
                      <a:pPr algn="ctr">
                        <a:defRPr/>
                      </a:pPr>
                      <a:r>
                        <a:rPr lang="en-GB" sz="1000" b="1" kern="0" dirty="0">
                          <a:solidFill>
                            <a:prstClr val="black"/>
                          </a:solidFill>
                          <a:latin typeface="Arial" panose="020B0604020202020204" pitchFamily="34" charset="0"/>
                          <a:cs typeface="Arial" panose="020B0604020202020204" pitchFamily="34" charset="0"/>
                        </a:rPr>
                        <a:t>B</a:t>
                      </a:r>
                    </a:p>
                  </p:txBody>
                </p:sp>
              </p:grpSp>
              <p:sp>
                <p:nvSpPr>
                  <p:cNvPr id="35" name="Rechteck 47"/>
                  <p:cNvSpPr/>
                  <p:nvPr/>
                </p:nvSpPr>
                <p:spPr>
                  <a:xfrm>
                    <a:off x="5864095" y="2637957"/>
                    <a:ext cx="292069" cy="968467"/>
                  </a:xfrm>
                  <a:prstGeom prst="rect">
                    <a:avLst/>
                  </a:prstGeom>
                  <a:noFill/>
                  <a:ln w="12700" cap="flat" cmpd="sng" algn="ctr">
                    <a:solidFill>
                      <a:sysClr val="windowText" lastClr="000000"/>
                    </a:solidFill>
                    <a:prstDash val="solid"/>
                    <a:miter lim="800000"/>
                  </a:ln>
                  <a:effectLst/>
                </p:spPr>
                <p:txBody>
                  <a:bodyPr lIns="36000" rIns="36000"/>
                  <a:lstStyle/>
                  <a:p>
                    <a:pPr algn="ctr">
                      <a:lnSpc>
                        <a:spcPts val="1550"/>
                      </a:lnSpc>
                      <a:defRPr/>
                    </a:pPr>
                    <a:r>
                      <a:rPr lang="en-GB" sz="1000" b="1" kern="0" dirty="0" smtClean="0">
                        <a:solidFill>
                          <a:prstClr val="black"/>
                        </a:solidFill>
                        <a:latin typeface="Arial" panose="020B0604020202020204" pitchFamily="34" charset="0"/>
                        <a:cs typeface="Arial" panose="020B0604020202020204" pitchFamily="34" charset="0"/>
                      </a:rPr>
                      <a:t>1</a:t>
                    </a:r>
                  </a:p>
                  <a:p>
                    <a:pPr algn="ctr">
                      <a:lnSpc>
                        <a:spcPts val="1550"/>
                      </a:lnSpc>
                      <a:defRPr/>
                    </a:pPr>
                    <a:endParaRPr lang="en-GB" sz="1000" b="1" kern="0" dirty="0">
                      <a:solidFill>
                        <a:prstClr val="black"/>
                      </a:solidFill>
                      <a:latin typeface="Arial" panose="020B0604020202020204" pitchFamily="34" charset="0"/>
                      <a:cs typeface="Arial" panose="020B0604020202020204" pitchFamily="34" charset="0"/>
                    </a:endParaRPr>
                  </a:p>
                  <a:p>
                    <a:pPr algn="ctr">
                      <a:lnSpc>
                        <a:spcPts val="1550"/>
                      </a:lnSpc>
                      <a:defRPr/>
                    </a:pPr>
                    <a:r>
                      <a:rPr lang="en-GB" sz="1000" b="1" kern="0" dirty="0" smtClean="0">
                        <a:solidFill>
                          <a:prstClr val="black"/>
                        </a:solidFill>
                        <a:latin typeface="Arial" panose="020B0604020202020204" pitchFamily="34" charset="0"/>
                        <a:cs typeface="Arial" panose="020B0604020202020204" pitchFamily="34" charset="0"/>
                      </a:rPr>
                      <a:t>2</a:t>
                    </a:r>
                  </a:p>
                  <a:p>
                    <a:pPr algn="ctr">
                      <a:lnSpc>
                        <a:spcPts val="1550"/>
                      </a:lnSpc>
                      <a:defRPr/>
                    </a:pPr>
                    <a:endParaRPr lang="en-GB" sz="1000" b="1" kern="0" dirty="0">
                      <a:solidFill>
                        <a:prstClr val="black"/>
                      </a:solidFill>
                      <a:latin typeface="Arial" panose="020B0604020202020204" pitchFamily="34" charset="0"/>
                      <a:cs typeface="Arial" panose="020B0604020202020204" pitchFamily="34" charset="0"/>
                    </a:endParaRPr>
                  </a:p>
                  <a:p>
                    <a:pPr algn="ctr">
                      <a:lnSpc>
                        <a:spcPts val="1550"/>
                      </a:lnSpc>
                      <a:defRPr/>
                    </a:pPr>
                    <a:r>
                      <a:rPr lang="en-GB" sz="1000" b="1" kern="0" dirty="0" smtClean="0">
                        <a:solidFill>
                          <a:prstClr val="black"/>
                        </a:solidFill>
                        <a:latin typeface="Arial" panose="020B0604020202020204" pitchFamily="34" charset="0"/>
                        <a:cs typeface="Arial" panose="020B0604020202020204" pitchFamily="34" charset="0"/>
                      </a:rPr>
                      <a:t>3</a:t>
                    </a:r>
                  </a:p>
                  <a:p>
                    <a:pPr algn="ctr">
                      <a:lnSpc>
                        <a:spcPts val="1550"/>
                      </a:lnSpc>
                      <a:defRPr/>
                    </a:pPr>
                    <a:endParaRPr lang="en-GB" sz="1000" b="1" kern="0" dirty="0">
                      <a:solidFill>
                        <a:prstClr val="black"/>
                      </a:solidFill>
                      <a:latin typeface="Arial" panose="020B0604020202020204" pitchFamily="34" charset="0"/>
                      <a:cs typeface="Arial" panose="020B0604020202020204" pitchFamily="34" charset="0"/>
                    </a:endParaRPr>
                  </a:p>
                  <a:p>
                    <a:pPr algn="ctr">
                      <a:lnSpc>
                        <a:spcPts val="1550"/>
                      </a:lnSpc>
                      <a:defRPr/>
                    </a:pPr>
                    <a:r>
                      <a:rPr lang="en-GB" sz="1000" b="1" kern="0" dirty="0">
                        <a:solidFill>
                          <a:prstClr val="black"/>
                        </a:solidFill>
                        <a:latin typeface="Arial" panose="020B0604020202020204" pitchFamily="34" charset="0"/>
                        <a:cs typeface="Arial" panose="020B0604020202020204" pitchFamily="34" charset="0"/>
                      </a:rPr>
                      <a:t>4</a:t>
                    </a:r>
                  </a:p>
                </p:txBody>
              </p:sp>
            </p:grpSp>
            <p:grpSp>
              <p:nvGrpSpPr>
                <p:cNvPr id="27" name="Gruppieren 25"/>
                <p:cNvGrpSpPr>
                  <a:grpSpLocks/>
                </p:cNvGrpSpPr>
                <p:nvPr/>
              </p:nvGrpSpPr>
              <p:grpSpPr bwMode="auto">
                <a:xfrm>
                  <a:off x="625897" y="2637350"/>
                  <a:ext cx="5247255" cy="969074"/>
                  <a:chOff x="625897" y="2637350"/>
                  <a:chExt cx="5247255" cy="969074"/>
                </a:xfrm>
              </p:grpSpPr>
              <p:grpSp>
                <p:nvGrpSpPr>
                  <p:cNvPr id="28" name="Gruppieren 26"/>
                  <p:cNvGrpSpPr>
                    <a:grpSpLocks/>
                  </p:cNvGrpSpPr>
                  <p:nvPr/>
                </p:nvGrpSpPr>
                <p:grpSpPr bwMode="auto">
                  <a:xfrm>
                    <a:off x="625897" y="2784128"/>
                    <a:ext cx="5241815" cy="425719"/>
                    <a:chOff x="625897" y="2784128"/>
                    <a:chExt cx="5241815" cy="425719"/>
                  </a:xfrm>
                </p:grpSpPr>
                <p:cxnSp>
                  <p:nvCxnSpPr>
                    <p:cNvPr id="30" name="Gerade Verbindung 40"/>
                    <p:cNvCxnSpPr>
                      <a:cxnSpLocks noChangeShapeType="1"/>
                    </p:cNvCxnSpPr>
                    <p:nvPr/>
                  </p:nvCxnSpPr>
                  <p:spPr bwMode="auto">
                    <a:xfrm flipH="1">
                      <a:off x="5214880" y="3209847"/>
                      <a:ext cx="652832" cy="0"/>
                    </a:xfrm>
                    <a:prstGeom prst="line">
                      <a:avLst/>
                    </a:prstGeom>
                    <a:noFill/>
                    <a:ln w="19050" algn="ctr">
                      <a:solidFill>
                        <a:srgbClr val="000000"/>
                      </a:solidFill>
                      <a:miter lim="800000"/>
                      <a:headEnd/>
                      <a:tailEnd/>
                    </a:ln>
                  </p:spPr>
                </p:cxnSp>
                <p:cxnSp>
                  <p:nvCxnSpPr>
                    <p:cNvPr id="31" name="Gerade Verbindung 36"/>
                    <p:cNvCxnSpPr>
                      <a:cxnSpLocks noChangeShapeType="1"/>
                    </p:cNvCxnSpPr>
                    <p:nvPr/>
                  </p:nvCxnSpPr>
                  <p:spPr bwMode="auto">
                    <a:xfrm flipH="1" flipV="1">
                      <a:off x="3925654" y="2784128"/>
                      <a:ext cx="1938883" cy="5416"/>
                    </a:xfrm>
                    <a:prstGeom prst="line">
                      <a:avLst/>
                    </a:prstGeom>
                    <a:noFill/>
                    <a:ln w="19050" algn="ctr">
                      <a:solidFill>
                        <a:srgbClr val="000000"/>
                      </a:solidFill>
                      <a:miter lim="800000"/>
                      <a:headEnd/>
                      <a:tailEnd/>
                    </a:ln>
                  </p:spPr>
                </p:cxnSp>
                <p:cxnSp>
                  <p:nvCxnSpPr>
                    <p:cNvPr id="32" name="Gerade Verbindung 34"/>
                    <p:cNvCxnSpPr>
                      <a:cxnSpLocks noChangeShapeType="1"/>
                    </p:cNvCxnSpPr>
                    <p:nvPr/>
                  </p:nvCxnSpPr>
                  <p:spPr bwMode="auto">
                    <a:xfrm flipH="1">
                      <a:off x="2591424" y="2952911"/>
                      <a:ext cx="1334230" cy="0"/>
                    </a:xfrm>
                    <a:prstGeom prst="line">
                      <a:avLst/>
                    </a:prstGeom>
                    <a:noFill/>
                    <a:ln w="19050" algn="ctr">
                      <a:solidFill>
                        <a:srgbClr val="000000"/>
                      </a:solidFill>
                      <a:miter lim="800000"/>
                      <a:headEnd/>
                      <a:tailEnd/>
                    </a:ln>
                  </p:spPr>
                </p:cxnSp>
                <p:cxnSp>
                  <p:nvCxnSpPr>
                    <p:cNvPr id="33" name="Gerade Verbindung 32"/>
                    <p:cNvCxnSpPr>
                      <a:cxnSpLocks noChangeShapeType="1"/>
                    </p:cNvCxnSpPr>
                    <p:nvPr/>
                  </p:nvCxnSpPr>
                  <p:spPr bwMode="auto">
                    <a:xfrm flipH="1">
                      <a:off x="625897" y="3196698"/>
                      <a:ext cx="1968256" cy="0"/>
                    </a:xfrm>
                    <a:prstGeom prst="line">
                      <a:avLst/>
                    </a:prstGeom>
                    <a:noFill/>
                    <a:ln w="19050" algn="ctr">
                      <a:solidFill>
                        <a:srgbClr val="000000"/>
                      </a:solidFill>
                      <a:miter lim="800000"/>
                      <a:headEnd/>
                      <a:tailEnd/>
                    </a:ln>
                  </p:spPr>
                </p:cxnSp>
              </p:grpSp>
              <p:sp>
                <p:nvSpPr>
                  <p:cNvPr id="29" name="Rechteck 27"/>
                  <p:cNvSpPr/>
                  <p:nvPr/>
                </p:nvSpPr>
                <p:spPr>
                  <a:xfrm>
                    <a:off x="625897" y="2637957"/>
                    <a:ext cx="5246135" cy="968467"/>
                  </a:xfrm>
                  <a:prstGeom prst="rect">
                    <a:avLst/>
                  </a:prstGeom>
                  <a:noFill/>
                  <a:ln w="12700" cap="flat" cmpd="sng" algn="ctr">
                    <a:solidFill>
                      <a:sysClr val="windowText" lastClr="000000"/>
                    </a:solidFill>
                    <a:prstDash val="solid"/>
                    <a:miter lim="800000"/>
                  </a:ln>
                  <a:effectLst/>
                </p:spPr>
                <p:txBody>
                  <a:bodyPr lIns="36000" rIns="36000"/>
                  <a:lstStyle/>
                  <a:p>
                    <a:pPr>
                      <a:defRPr/>
                    </a:pPr>
                    <a:endParaRPr lang="en-GB" sz="1000" b="1" kern="0" dirty="0">
                      <a:solidFill>
                        <a:prstClr val="black"/>
                      </a:solidFill>
                      <a:latin typeface="Arial" panose="020B0604020202020204" pitchFamily="34" charset="0"/>
                      <a:cs typeface="Arial" panose="020B0604020202020204" pitchFamily="34" charset="0"/>
                    </a:endParaRPr>
                  </a:p>
                </p:txBody>
              </p:sp>
            </p:grpSp>
          </p:grpSp>
          <p:cxnSp>
            <p:nvCxnSpPr>
              <p:cNvPr id="25" name="Gerade Verbindung 20"/>
              <p:cNvCxnSpPr>
                <a:cxnSpLocks noChangeShapeType="1"/>
              </p:cNvCxnSpPr>
              <p:nvPr/>
            </p:nvCxnSpPr>
            <p:spPr bwMode="auto">
              <a:xfrm flipV="1">
                <a:off x="3923153" y="2754203"/>
                <a:ext cx="4089" cy="141734"/>
              </a:xfrm>
              <a:prstGeom prst="line">
                <a:avLst/>
              </a:prstGeom>
              <a:noFill/>
              <a:ln w="19050" algn="ctr">
                <a:solidFill>
                  <a:srgbClr val="000000"/>
                </a:solidFill>
                <a:miter lim="800000"/>
                <a:headEnd/>
                <a:tailEnd/>
              </a:ln>
            </p:spPr>
          </p:cxnSp>
        </p:grpSp>
        <p:cxnSp>
          <p:nvCxnSpPr>
            <p:cNvPr id="18" name="Gerade Verbindung 14"/>
            <p:cNvCxnSpPr>
              <a:cxnSpLocks noChangeShapeType="1"/>
            </p:cNvCxnSpPr>
            <p:nvPr/>
          </p:nvCxnSpPr>
          <p:spPr bwMode="auto">
            <a:xfrm>
              <a:off x="7305629" y="4061187"/>
              <a:ext cx="0" cy="206831"/>
            </a:xfrm>
            <a:prstGeom prst="line">
              <a:avLst/>
            </a:prstGeom>
            <a:noFill/>
            <a:ln w="19050" algn="ctr">
              <a:solidFill>
                <a:srgbClr val="000000"/>
              </a:solidFill>
              <a:miter lim="800000"/>
              <a:headEnd/>
              <a:tailEnd/>
            </a:ln>
          </p:spPr>
        </p:cxnSp>
        <p:cxnSp>
          <p:nvCxnSpPr>
            <p:cNvPr id="19" name="Gerade Verbindung 20"/>
            <p:cNvCxnSpPr>
              <a:cxnSpLocks noChangeShapeType="1"/>
            </p:cNvCxnSpPr>
            <p:nvPr/>
          </p:nvCxnSpPr>
          <p:spPr bwMode="auto">
            <a:xfrm flipV="1">
              <a:off x="6012424" y="3983886"/>
              <a:ext cx="0" cy="180184"/>
            </a:xfrm>
            <a:prstGeom prst="line">
              <a:avLst/>
            </a:prstGeom>
            <a:noFill/>
            <a:ln w="19050" algn="ctr">
              <a:solidFill>
                <a:srgbClr val="000000"/>
              </a:solidFill>
              <a:miter lim="800000"/>
              <a:headEnd/>
              <a:tailEnd/>
            </a:ln>
          </p:spPr>
        </p:cxnSp>
        <p:cxnSp>
          <p:nvCxnSpPr>
            <p:cNvPr id="20" name="Gerade Verbindung 40"/>
            <p:cNvCxnSpPr>
              <a:cxnSpLocks noChangeShapeType="1"/>
            </p:cNvCxnSpPr>
            <p:nvPr/>
          </p:nvCxnSpPr>
          <p:spPr bwMode="auto">
            <a:xfrm flipH="1">
              <a:off x="4681927" y="4474848"/>
              <a:ext cx="3276597" cy="0"/>
            </a:xfrm>
            <a:prstGeom prst="line">
              <a:avLst/>
            </a:prstGeom>
            <a:noFill/>
            <a:ln w="19050" algn="ctr">
              <a:solidFill>
                <a:srgbClr val="000000"/>
              </a:solidFill>
              <a:miter lim="800000"/>
              <a:headEnd/>
              <a:tailEnd/>
            </a:ln>
          </p:spPr>
        </p:cxnSp>
        <p:cxnSp>
          <p:nvCxnSpPr>
            <p:cNvPr id="21" name="Gerade Verbindung 40"/>
            <p:cNvCxnSpPr>
              <a:cxnSpLocks noChangeShapeType="1"/>
            </p:cNvCxnSpPr>
            <p:nvPr/>
          </p:nvCxnSpPr>
          <p:spPr bwMode="auto">
            <a:xfrm flipH="1">
              <a:off x="7311071" y="4061187"/>
              <a:ext cx="652894" cy="0"/>
            </a:xfrm>
            <a:prstGeom prst="line">
              <a:avLst/>
            </a:prstGeom>
            <a:noFill/>
            <a:ln w="19050" algn="ctr">
              <a:solidFill>
                <a:srgbClr val="000000"/>
              </a:solidFill>
              <a:miter lim="800000"/>
              <a:headEnd/>
              <a:tailEnd/>
            </a:ln>
          </p:spPr>
        </p:cxnSp>
        <p:cxnSp>
          <p:nvCxnSpPr>
            <p:cNvPr id="22" name="Gerade Verbindung 37"/>
            <p:cNvCxnSpPr>
              <a:cxnSpLocks noChangeShapeType="1"/>
            </p:cNvCxnSpPr>
            <p:nvPr/>
          </p:nvCxnSpPr>
          <p:spPr bwMode="auto">
            <a:xfrm flipH="1">
              <a:off x="6012424" y="4164070"/>
              <a:ext cx="1294522" cy="0"/>
            </a:xfrm>
            <a:prstGeom prst="line">
              <a:avLst/>
            </a:prstGeom>
            <a:noFill/>
            <a:ln w="19050" algn="ctr">
              <a:solidFill>
                <a:srgbClr val="000000"/>
              </a:solidFill>
              <a:miter lim="800000"/>
              <a:headEnd/>
              <a:tailEnd/>
            </a:ln>
          </p:spPr>
        </p:cxnSp>
        <p:cxnSp>
          <p:nvCxnSpPr>
            <p:cNvPr id="23" name="Gerade Verbindung 14"/>
            <p:cNvCxnSpPr>
              <a:cxnSpLocks noChangeShapeType="1"/>
            </p:cNvCxnSpPr>
            <p:nvPr/>
          </p:nvCxnSpPr>
          <p:spPr bwMode="auto">
            <a:xfrm>
              <a:off x="4676715" y="4006753"/>
              <a:ext cx="0" cy="468095"/>
            </a:xfrm>
            <a:prstGeom prst="line">
              <a:avLst/>
            </a:prstGeom>
            <a:noFill/>
            <a:ln w="19050" algn="ctr">
              <a:solidFill>
                <a:srgbClr val="000000"/>
              </a:solidFill>
              <a:miter lim="800000"/>
              <a:headEnd/>
              <a:tailEnd/>
            </a:ln>
          </p:spPr>
        </p:cxnSp>
      </p:grpSp>
    </p:spTree>
    <p:extLst>
      <p:ext uri="{BB962C8B-B14F-4D97-AF65-F5344CB8AC3E}">
        <p14:creationId xmlns:p14="http://schemas.microsoft.com/office/powerpoint/2010/main" val="8869149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en-US" sz="3200" dirty="0"/>
              <a:t>Introductory remarks for Task </a:t>
            </a:r>
            <a:r>
              <a:rPr lang="en-US" sz="3200" dirty="0" smtClean="0"/>
              <a:t>2 – Simplifications</a:t>
            </a:r>
            <a:endParaRPr lang="hu-HU" sz="3200" dirty="0"/>
          </a:p>
        </p:txBody>
      </p:sp>
      <p:sp>
        <p:nvSpPr>
          <p:cNvPr id="3" name="Tartalom helye 2"/>
          <p:cNvSpPr>
            <a:spLocks noGrp="1"/>
          </p:cNvSpPr>
          <p:nvPr>
            <p:ph idx="1"/>
          </p:nvPr>
        </p:nvSpPr>
        <p:spPr/>
        <p:txBody>
          <a:bodyPr>
            <a:normAutofit lnSpcReduction="10000"/>
          </a:bodyPr>
          <a:lstStyle/>
          <a:p>
            <a:r>
              <a:rPr lang="en-GB" altLang="en-US" dirty="0">
                <a:latin typeface="Arial" charset="0"/>
                <a:cs typeface="Arial" charset="0"/>
              </a:rPr>
              <a:t>Heat is </a:t>
            </a:r>
            <a:r>
              <a:rPr lang="en-GB" altLang="en-US" dirty="0" smtClean="0">
                <a:latin typeface="Arial" charset="0"/>
                <a:cs typeface="Arial" charset="0"/>
              </a:rPr>
              <a:t>removed either </a:t>
            </a:r>
            <a:r>
              <a:rPr lang="en-GB" altLang="en-US" dirty="0">
                <a:latin typeface="Arial" charset="0"/>
                <a:cs typeface="Arial" charset="0"/>
              </a:rPr>
              <a:t>by the condenser or by atmospheric dump valves or main steam safety </a:t>
            </a:r>
            <a:r>
              <a:rPr lang="en-GB" altLang="en-US" dirty="0" smtClean="0">
                <a:latin typeface="Arial" charset="0"/>
                <a:cs typeface="Arial" charset="0"/>
              </a:rPr>
              <a:t>valves; or by the emergency core cooling system. </a:t>
            </a:r>
            <a:r>
              <a:rPr lang="en-GB" altLang="en-US" dirty="0">
                <a:latin typeface="Arial" charset="0"/>
                <a:cs typeface="Arial" charset="0"/>
              </a:rPr>
              <a:t>B</a:t>
            </a:r>
            <a:r>
              <a:rPr lang="en-GB" altLang="en-US" dirty="0" smtClean="0">
                <a:latin typeface="Arial" charset="0"/>
                <a:cs typeface="Arial" charset="0"/>
              </a:rPr>
              <a:t>ut </a:t>
            </a:r>
            <a:r>
              <a:rPr lang="en-GB" altLang="en-US" dirty="0">
                <a:latin typeface="Arial" charset="0"/>
                <a:cs typeface="Arial" charset="0"/>
              </a:rPr>
              <a:t>for simplicity of </a:t>
            </a:r>
            <a:r>
              <a:rPr lang="en-GB" altLang="en-US" dirty="0" smtClean="0">
                <a:latin typeface="Arial" charset="0"/>
                <a:cs typeface="Arial" charset="0"/>
              </a:rPr>
              <a:t>the example </a:t>
            </a:r>
            <a:r>
              <a:rPr lang="en-GB" altLang="en-US" dirty="0">
                <a:latin typeface="Arial" charset="0"/>
                <a:cs typeface="Arial" charset="0"/>
              </a:rPr>
              <a:t>the corresponding system functions </a:t>
            </a:r>
            <a:r>
              <a:rPr lang="en-GB" altLang="en-US" dirty="0" smtClean="0">
                <a:latin typeface="Arial" charset="0"/>
                <a:cs typeface="Arial" charset="0"/>
              </a:rPr>
              <a:t>and the possible malfunctions are </a:t>
            </a:r>
            <a:r>
              <a:rPr lang="en-GB" altLang="en-US" dirty="0">
                <a:latin typeface="Arial" charset="0"/>
                <a:cs typeface="Arial" charset="0"/>
              </a:rPr>
              <a:t>ignored in the event tree </a:t>
            </a:r>
            <a:r>
              <a:rPr lang="en-GB" altLang="en-US" dirty="0" smtClean="0">
                <a:latin typeface="Arial" charset="0"/>
                <a:cs typeface="Arial" charset="0"/>
              </a:rPr>
              <a:t>and in </a:t>
            </a:r>
            <a:r>
              <a:rPr lang="en-GB" altLang="en-US" dirty="0">
                <a:latin typeface="Arial" charset="0"/>
                <a:cs typeface="Arial" charset="0"/>
              </a:rPr>
              <a:t>the following discussion</a:t>
            </a:r>
            <a:r>
              <a:rPr lang="en-GB" altLang="en-US" dirty="0" smtClean="0">
                <a:latin typeface="Arial" charset="0"/>
                <a:cs typeface="Arial" charset="0"/>
              </a:rPr>
              <a:t>.</a:t>
            </a:r>
          </a:p>
          <a:p>
            <a:endParaRPr lang="en-GB" altLang="en-US" dirty="0" smtClean="0">
              <a:latin typeface="Arial" charset="0"/>
              <a:cs typeface="Arial" charset="0"/>
            </a:endParaRPr>
          </a:p>
          <a:p>
            <a:r>
              <a:rPr lang="en-GB" altLang="en-US" dirty="0" smtClean="0">
                <a:latin typeface="Arial" charset="0"/>
                <a:cs typeface="Arial" charset="0"/>
              </a:rPr>
              <a:t>Also: the ATWS (anticipated transient without scram) is a complicated case, it is not to be elaborated here.</a:t>
            </a:r>
          </a:p>
          <a:p>
            <a:endParaRPr lang="en-GB" altLang="en-US" dirty="0">
              <a:latin typeface="Arial" charset="0"/>
              <a:cs typeface="Arial" charset="0"/>
            </a:endParaRPr>
          </a:p>
          <a:p>
            <a:endParaRPr lang="hu-HU" dirty="0"/>
          </a:p>
        </p:txBody>
      </p:sp>
      <p:sp>
        <p:nvSpPr>
          <p:cNvPr id="4" name="Dátum helye 3"/>
          <p:cNvSpPr>
            <a:spLocks noGrp="1"/>
          </p:cNvSpPr>
          <p:nvPr>
            <p:ph type="dt" sz="half" idx="10"/>
          </p:nvPr>
        </p:nvSpPr>
        <p:spPr/>
        <p:txBody>
          <a:bodyPr/>
          <a:lstStyle/>
          <a:p>
            <a:pPr algn="ctr"/>
            <a:r>
              <a:rPr lang="hu-HU" smtClean="0"/>
              <a:t>7 - 18 May &amp; 18 - 29 June 2018</a:t>
            </a:r>
            <a:endParaRPr lang="en-US" dirty="0"/>
          </a:p>
        </p:txBody>
      </p:sp>
      <p:sp>
        <p:nvSpPr>
          <p:cNvPr id="5" name="Élőláb helye 4"/>
          <p:cNvSpPr>
            <a:spLocks noGrp="1"/>
          </p:cNvSpPr>
          <p:nvPr>
            <p:ph type="ftr" sz="quarter" idx="11"/>
          </p:nvPr>
        </p:nvSpPr>
        <p:spPr/>
        <p:txBody>
          <a:bodyPr/>
          <a:lstStyle/>
          <a:p>
            <a:pPr algn="l"/>
            <a:r>
              <a:rPr lang="en-US" smtClean="0"/>
              <a:t>Case studies for Modules 7 and 8</a:t>
            </a:r>
            <a:endParaRPr lang="en-US" dirty="0"/>
          </a:p>
        </p:txBody>
      </p:sp>
      <p:sp>
        <p:nvSpPr>
          <p:cNvPr id="6" name="Dia számának helye 5"/>
          <p:cNvSpPr>
            <a:spLocks noGrp="1"/>
          </p:cNvSpPr>
          <p:nvPr>
            <p:ph type="sldNum" sz="quarter" idx="12"/>
          </p:nvPr>
        </p:nvSpPr>
        <p:spPr/>
        <p:txBody>
          <a:bodyPr/>
          <a:lstStyle/>
          <a:p>
            <a:fld id="{23A0628E-C12F-4F8C-9895-BCD5E30100D3}" type="slidenum">
              <a:rPr lang="en-US" smtClean="0"/>
              <a:pPr/>
              <a:t>6</a:t>
            </a:fld>
            <a:endParaRPr lang="en-US" dirty="0"/>
          </a:p>
        </p:txBody>
      </p:sp>
    </p:spTree>
    <p:extLst>
      <p:ext uri="{BB962C8B-B14F-4D97-AF65-F5344CB8AC3E}">
        <p14:creationId xmlns:p14="http://schemas.microsoft.com/office/powerpoint/2010/main" val="33987115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en-US" dirty="0"/>
              <a:t>Introductory remarks for Task 2 – </a:t>
            </a:r>
            <a:r>
              <a:rPr lang="en-US" dirty="0" smtClean="0"/>
              <a:t>Expectations</a:t>
            </a:r>
            <a:endParaRPr lang="hu-HU" dirty="0"/>
          </a:p>
        </p:txBody>
      </p:sp>
      <p:sp>
        <p:nvSpPr>
          <p:cNvPr id="3" name="Tartalom helye 2"/>
          <p:cNvSpPr>
            <a:spLocks noGrp="1"/>
          </p:cNvSpPr>
          <p:nvPr>
            <p:ph idx="1"/>
          </p:nvPr>
        </p:nvSpPr>
        <p:spPr/>
        <p:txBody>
          <a:bodyPr>
            <a:normAutofit lnSpcReduction="10000"/>
          </a:bodyPr>
          <a:lstStyle/>
          <a:p>
            <a:r>
              <a:rPr lang="en-US" dirty="0" smtClean="0"/>
              <a:t>The groups should elaborate by using natural language the conditions how the initiating event may occur, how was it possible to estimate the probability of the event on the basis of the reliability of the related main components.</a:t>
            </a:r>
          </a:p>
          <a:p>
            <a:r>
              <a:rPr lang="en-US" dirty="0" smtClean="0"/>
              <a:t>Also, by natural language, elaborate the fault trees corresponding to the 3 branching points of the event tree and try to explain how the branching ratios could be evaluated by using the estimated reliability information. Some human actions may also be considered. </a:t>
            </a:r>
            <a:endParaRPr lang="hu-HU" dirty="0"/>
          </a:p>
        </p:txBody>
      </p:sp>
      <p:sp>
        <p:nvSpPr>
          <p:cNvPr id="4" name="Dátum helye 3"/>
          <p:cNvSpPr>
            <a:spLocks noGrp="1"/>
          </p:cNvSpPr>
          <p:nvPr>
            <p:ph type="dt" sz="half" idx="10"/>
          </p:nvPr>
        </p:nvSpPr>
        <p:spPr/>
        <p:txBody>
          <a:bodyPr/>
          <a:lstStyle/>
          <a:p>
            <a:pPr algn="ctr"/>
            <a:r>
              <a:rPr lang="hu-HU" smtClean="0"/>
              <a:t>7 - 18 May &amp; 18 - 29 June 2018</a:t>
            </a:r>
            <a:endParaRPr lang="en-US" dirty="0"/>
          </a:p>
        </p:txBody>
      </p:sp>
      <p:sp>
        <p:nvSpPr>
          <p:cNvPr id="5" name="Élőláb helye 4"/>
          <p:cNvSpPr>
            <a:spLocks noGrp="1"/>
          </p:cNvSpPr>
          <p:nvPr>
            <p:ph type="ftr" sz="quarter" idx="11"/>
          </p:nvPr>
        </p:nvSpPr>
        <p:spPr/>
        <p:txBody>
          <a:bodyPr/>
          <a:lstStyle/>
          <a:p>
            <a:pPr algn="l"/>
            <a:r>
              <a:rPr lang="en-US" smtClean="0"/>
              <a:t>Case studies for Modules 7 and 8</a:t>
            </a:r>
            <a:endParaRPr lang="en-US" dirty="0"/>
          </a:p>
        </p:txBody>
      </p:sp>
      <p:sp>
        <p:nvSpPr>
          <p:cNvPr id="6" name="Dia számának helye 5"/>
          <p:cNvSpPr>
            <a:spLocks noGrp="1"/>
          </p:cNvSpPr>
          <p:nvPr>
            <p:ph type="sldNum" sz="quarter" idx="12"/>
          </p:nvPr>
        </p:nvSpPr>
        <p:spPr/>
        <p:txBody>
          <a:bodyPr/>
          <a:lstStyle/>
          <a:p>
            <a:fld id="{23A0628E-C12F-4F8C-9895-BCD5E30100D3}" type="slidenum">
              <a:rPr lang="en-US" smtClean="0"/>
              <a:pPr/>
              <a:t>7</a:t>
            </a:fld>
            <a:endParaRPr lang="en-US" dirty="0"/>
          </a:p>
        </p:txBody>
      </p:sp>
    </p:spTree>
    <p:extLst>
      <p:ext uri="{BB962C8B-B14F-4D97-AF65-F5344CB8AC3E}">
        <p14:creationId xmlns:p14="http://schemas.microsoft.com/office/powerpoint/2010/main" val="17435559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en-US" dirty="0"/>
              <a:t>Introductory remarks for Task 2</a:t>
            </a:r>
            <a:r>
              <a:rPr lang="en-US" dirty="0" smtClean="0"/>
              <a:t> - timing</a:t>
            </a:r>
            <a:endParaRPr lang="hu-HU" dirty="0"/>
          </a:p>
        </p:txBody>
      </p:sp>
      <p:sp>
        <p:nvSpPr>
          <p:cNvPr id="3" name="Tartalom helye 2"/>
          <p:cNvSpPr>
            <a:spLocks noGrp="1"/>
          </p:cNvSpPr>
          <p:nvPr>
            <p:ph idx="1"/>
          </p:nvPr>
        </p:nvSpPr>
        <p:spPr/>
        <p:txBody>
          <a:bodyPr/>
          <a:lstStyle/>
          <a:p>
            <a:r>
              <a:rPr lang="en-GB" dirty="0"/>
              <a:t>The groups of the participants get </a:t>
            </a:r>
            <a:r>
              <a:rPr lang="en-GB" dirty="0" smtClean="0"/>
              <a:t>45 </a:t>
            </a:r>
            <a:r>
              <a:rPr lang="en-GB" dirty="0"/>
              <a:t>minutes to elaborate their solutions. Then in an additional </a:t>
            </a:r>
            <a:r>
              <a:rPr lang="en-GB" dirty="0" smtClean="0"/>
              <a:t>20 </a:t>
            </a:r>
            <a:r>
              <a:rPr lang="en-GB" dirty="0"/>
              <a:t>minutes the </a:t>
            </a:r>
            <a:r>
              <a:rPr lang="en-GB" dirty="0" smtClean="0"/>
              <a:t>solutions of </a:t>
            </a:r>
            <a:r>
              <a:rPr lang="en-GB" dirty="0"/>
              <a:t>each </a:t>
            </a:r>
            <a:r>
              <a:rPr lang="en-GB" dirty="0" smtClean="0"/>
              <a:t>group </a:t>
            </a:r>
            <a:r>
              <a:rPr lang="en-GB" dirty="0"/>
              <a:t>are to be discussed in plenary.</a:t>
            </a:r>
          </a:p>
          <a:p>
            <a:endParaRPr lang="hu-HU" dirty="0"/>
          </a:p>
        </p:txBody>
      </p:sp>
      <p:sp>
        <p:nvSpPr>
          <p:cNvPr id="4" name="Dátum helye 3"/>
          <p:cNvSpPr>
            <a:spLocks noGrp="1"/>
          </p:cNvSpPr>
          <p:nvPr>
            <p:ph type="dt" sz="half" idx="10"/>
          </p:nvPr>
        </p:nvSpPr>
        <p:spPr/>
        <p:txBody>
          <a:bodyPr/>
          <a:lstStyle/>
          <a:p>
            <a:pPr algn="ctr"/>
            <a:r>
              <a:rPr lang="hu-HU" smtClean="0"/>
              <a:t>7 - 18 May &amp; 18 - 29 June 2018</a:t>
            </a:r>
            <a:endParaRPr lang="en-US" dirty="0"/>
          </a:p>
        </p:txBody>
      </p:sp>
      <p:sp>
        <p:nvSpPr>
          <p:cNvPr id="5" name="Élőláb helye 4"/>
          <p:cNvSpPr>
            <a:spLocks noGrp="1"/>
          </p:cNvSpPr>
          <p:nvPr>
            <p:ph type="ftr" sz="quarter" idx="11"/>
          </p:nvPr>
        </p:nvSpPr>
        <p:spPr/>
        <p:txBody>
          <a:bodyPr/>
          <a:lstStyle/>
          <a:p>
            <a:pPr algn="l"/>
            <a:r>
              <a:rPr lang="en-US" smtClean="0"/>
              <a:t>Case studies for Modules 7 and 8</a:t>
            </a:r>
            <a:endParaRPr lang="en-US" dirty="0"/>
          </a:p>
        </p:txBody>
      </p:sp>
      <p:sp>
        <p:nvSpPr>
          <p:cNvPr id="6" name="Dia számának helye 5"/>
          <p:cNvSpPr>
            <a:spLocks noGrp="1"/>
          </p:cNvSpPr>
          <p:nvPr>
            <p:ph type="sldNum" sz="quarter" idx="12"/>
          </p:nvPr>
        </p:nvSpPr>
        <p:spPr/>
        <p:txBody>
          <a:bodyPr/>
          <a:lstStyle/>
          <a:p>
            <a:fld id="{23A0628E-C12F-4F8C-9895-BCD5E30100D3}" type="slidenum">
              <a:rPr lang="en-US" smtClean="0"/>
              <a:pPr/>
              <a:t>8</a:t>
            </a:fld>
            <a:endParaRPr lang="en-US" dirty="0"/>
          </a:p>
        </p:txBody>
      </p:sp>
    </p:spTree>
    <p:extLst>
      <p:ext uri="{BB962C8B-B14F-4D97-AF65-F5344CB8AC3E}">
        <p14:creationId xmlns:p14="http://schemas.microsoft.com/office/powerpoint/2010/main" val="4073683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en-US" dirty="0"/>
              <a:t>Introductory remarks for Task </a:t>
            </a:r>
            <a:r>
              <a:rPr lang="en-US" dirty="0" smtClean="0"/>
              <a:t>3</a:t>
            </a:r>
            <a:endParaRPr lang="hu-HU" dirty="0"/>
          </a:p>
        </p:txBody>
      </p:sp>
      <p:sp>
        <p:nvSpPr>
          <p:cNvPr id="3" name="Tartalom helye 2"/>
          <p:cNvSpPr>
            <a:spLocks noGrp="1"/>
          </p:cNvSpPr>
          <p:nvPr>
            <p:ph idx="1"/>
          </p:nvPr>
        </p:nvSpPr>
        <p:spPr/>
        <p:txBody>
          <a:bodyPr/>
          <a:lstStyle/>
          <a:p>
            <a:r>
              <a:rPr lang="en-US" dirty="0" smtClean="0"/>
              <a:t>The details of IRIDM, as we have discussed are directly applicable of the operating organization. However, the IRIDM philosophy and practice can also be applied for </a:t>
            </a:r>
            <a:r>
              <a:rPr lang="en-US" dirty="0" smtClean="0"/>
              <a:t>regulatory </a:t>
            </a:r>
            <a:r>
              <a:rPr lang="en-US" dirty="0" smtClean="0"/>
              <a:t>activities. Note, however, that some elements should be skipped in that case. Could there be some additional elements?</a:t>
            </a:r>
          </a:p>
          <a:p>
            <a:r>
              <a:rPr lang="en-US" dirty="0" smtClean="0"/>
              <a:t>The task is to establish the IRIDM process for the regulatory body. Think about the elements, the weighting, the process. Depict the proposed scheme.</a:t>
            </a:r>
            <a:endParaRPr lang="hu-HU" dirty="0"/>
          </a:p>
        </p:txBody>
      </p:sp>
      <p:sp>
        <p:nvSpPr>
          <p:cNvPr id="4" name="Dátum helye 3"/>
          <p:cNvSpPr>
            <a:spLocks noGrp="1"/>
          </p:cNvSpPr>
          <p:nvPr>
            <p:ph type="dt" sz="half" idx="10"/>
          </p:nvPr>
        </p:nvSpPr>
        <p:spPr/>
        <p:txBody>
          <a:bodyPr/>
          <a:lstStyle/>
          <a:p>
            <a:pPr algn="ctr"/>
            <a:r>
              <a:rPr lang="hu-HU" smtClean="0"/>
              <a:t>7 - 18 May &amp; 18 - 29 June 2018</a:t>
            </a:r>
            <a:endParaRPr lang="en-US" dirty="0"/>
          </a:p>
        </p:txBody>
      </p:sp>
      <p:sp>
        <p:nvSpPr>
          <p:cNvPr id="5" name="Élőláb helye 4"/>
          <p:cNvSpPr>
            <a:spLocks noGrp="1"/>
          </p:cNvSpPr>
          <p:nvPr>
            <p:ph type="ftr" sz="quarter" idx="11"/>
          </p:nvPr>
        </p:nvSpPr>
        <p:spPr/>
        <p:txBody>
          <a:bodyPr/>
          <a:lstStyle/>
          <a:p>
            <a:pPr algn="l"/>
            <a:r>
              <a:rPr lang="en-US" smtClean="0"/>
              <a:t>Case studies for Modules 7 and 8</a:t>
            </a:r>
            <a:endParaRPr lang="en-US" dirty="0"/>
          </a:p>
        </p:txBody>
      </p:sp>
      <p:sp>
        <p:nvSpPr>
          <p:cNvPr id="6" name="Dia számának helye 5"/>
          <p:cNvSpPr>
            <a:spLocks noGrp="1"/>
          </p:cNvSpPr>
          <p:nvPr>
            <p:ph type="sldNum" sz="quarter" idx="12"/>
          </p:nvPr>
        </p:nvSpPr>
        <p:spPr/>
        <p:txBody>
          <a:bodyPr/>
          <a:lstStyle/>
          <a:p>
            <a:fld id="{23A0628E-C12F-4F8C-9895-BCD5E30100D3}" type="slidenum">
              <a:rPr lang="en-US" smtClean="0"/>
              <a:pPr/>
              <a:t>9</a:t>
            </a:fld>
            <a:endParaRPr lang="en-US" dirty="0"/>
          </a:p>
        </p:txBody>
      </p:sp>
    </p:spTree>
    <p:extLst>
      <p:ext uri="{BB962C8B-B14F-4D97-AF65-F5344CB8AC3E}">
        <p14:creationId xmlns:p14="http://schemas.microsoft.com/office/powerpoint/2010/main" val="4078866229"/>
      </p:ext>
    </p:extLst>
  </p:cSld>
  <p:clrMapOvr>
    <a:masterClrMapping/>
  </p:clrMapOvr>
</p:sld>
</file>

<file path=ppt/theme/theme1.xml><?xml version="1.0" encoding="utf-8"?>
<a:theme xmlns:a="http://schemas.openxmlformats.org/drawingml/2006/main" name="Office Them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68F938DE8BD94789445616FEE2D6D6" ma:contentTypeVersion="1" ma:contentTypeDescription="Create a new document." ma:contentTypeScope="" ma:versionID="288b2ef4e43c6e990d541f0010fc7b79">
  <xsd:schema xmlns:xsd="http://www.w3.org/2001/XMLSchema" xmlns:xs="http://www.w3.org/2001/XMLSchema" xmlns:p="http://schemas.microsoft.com/office/2006/metadata/properties" targetNamespace="http://schemas.microsoft.com/office/2006/metadata/properties" ma:root="true" ma:fieldsID="0ac3a7447a7246b5c45829a245a11fa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8928117-859E-419C-BF82-B8D89A0013B2}"/>
</file>

<file path=customXml/itemProps2.xml><?xml version="1.0" encoding="utf-8"?>
<ds:datastoreItem xmlns:ds="http://schemas.openxmlformats.org/officeDocument/2006/customXml" ds:itemID="{C7F187A3-E718-4ABE-91A7-20A81FDB8B2A}"/>
</file>

<file path=customXml/itemProps3.xml><?xml version="1.0" encoding="utf-8"?>
<ds:datastoreItem xmlns:ds="http://schemas.openxmlformats.org/officeDocument/2006/customXml" ds:itemID="{75BFE4A3-6893-4D3C-B1B8-765573BC3977}"/>
</file>

<file path=docProps/app.xml><?xml version="1.0" encoding="utf-8"?>
<Properties xmlns="http://schemas.openxmlformats.org/officeDocument/2006/extended-properties" xmlns:vt="http://schemas.openxmlformats.org/officeDocument/2006/docPropsVTypes">
  <Template/>
  <TotalTime>4011</TotalTime>
  <Words>1151</Words>
  <Application>Microsoft Office PowerPoint</Application>
  <PresentationFormat>A4 (210x297 mm)</PresentationFormat>
  <Paragraphs>110</Paragraphs>
  <Slides>11</Slides>
  <Notes>5</Notes>
  <HiddenSlides>0</HiddenSlides>
  <MMClips>0</MMClips>
  <ScaleCrop>false</ScaleCrop>
  <HeadingPairs>
    <vt:vector size="4" baseType="variant">
      <vt:variant>
        <vt:lpstr>Téma</vt:lpstr>
      </vt:variant>
      <vt:variant>
        <vt:i4>1</vt:i4>
      </vt:variant>
      <vt:variant>
        <vt:lpstr>Diacímek</vt:lpstr>
      </vt:variant>
      <vt:variant>
        <vt:i4>11</vt:i4>
      </vt:variant>
    </vt:vector>
  </HeadingPairs>
  <TitlesOfParts>
    <vt:vector size="12" baseType="lpstr">
      <vt:lpstr>Office Theme</vt:lpstr>
      <vt:lpstr>Case studies for Modules 7 and 8</vt:lpstr>
      <vt:lpstr>Elements of the case study</vt:lpstr>
      <vt:lpstr>Method </vt:lpstr>
      <vt:lpstr>Introductory remarks for Task 1</vt:lpstr>
      <vt:lpstr>Introductory remarks for Task 2</vt:lpstr>
      <vt:lpstr>Introductory remarks for Task 2 – Simplifications</vt:lpstr>
      <vt:lpstr>Introductory remarks for Task 2 – Expectations</vt:lpstr>
      <vt:lpstr>Introductory remarks for Task 2 - timing</vt:lpstr>
      <vt:lpstr>Introductory remarks for Task 3</vt:lpstr>
      <vt:lpstr>Introductory remarks for Task 3 - timing</vt:lpstr>
      <vt:lpstr>PowerPoint bemutató</vt:lpstr>
    </vt:vector>
  </TitlesOfParts>
  <Company>IAEA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SCHLOSMAN, Anna</dc:creator>
  <cp:lastModifiedBy>AdF</cp:lastModifiedBy>
  <cp:revision>176</cp:revision>
  <cp:lastPrinted>2015-12-18T15:27:41Z</cp:lastPrinted>
  <dcterms:created xsi:type="dcterms:W3CDTF">2014-07-03T09:13:58Z</dcterms:created>
  <dcterms:modified xsi:type="dcterms:W3CDTF">2018-02-05T22:10:33Z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0x0101006868F938DE8BD94789445616FEE2D6D6</vt:lpwstr>
  </property>
</Properties>
</file>